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603" r:id="rId2"/>
    <p:sldId id="317" r:id="rId3"/>
    <p:sldId id="595" r:id="rId4"/>
    <p:sldId id="274" r:id="rId5"/>
    <p:sldId id="257" r:id="rId6"/>
    <p:sldId id="259" r:id="rId7"/>
    <p:sldId id="260" r:id="rId8"/>
    <p:sldId id="566" r:id="rId9"/>
    <p:sldId id="568" r:id="rId10"/>
    <p:sldId id="569" r:id="rId11"/>
    <p:sldId id="567" r:id="rId12"/>
    <p:sldId id="570" r:id="rId13"/>
    <p:sldId id="574" r:id="rId14"/>
    <p:sldId id="571" r:id="rId15"/>
    <p:sldId id="572" r:id="rId16"/>
    <p:sldId id="575" r:id="rId17"/>
    <p:sldId id="573" r:id="rId18"/>
    <p:sldId id="576" r:id="rId19"/>
    <p:sldId id="577" r:id="rId20"/>
    <p:sldId id="579" r:id="rId21"/>
    <p:sldId id="578" r:id="rId22"/>
    <p:sldId id="580" r:id="rId23"/>
    <p:sldId id="261" r:id="rId24"/>
    <p:sldId id="582" r:id="rId25"/>
    <p:sldId id="583" r:id="rId26"/>
    <p:sldId id="276" r:id="rId27"/>
    <p:sldId id="279" r:id="rId28"/>
    <p:sldId id="265" r:id="rId29"/>
    <p:sldId id="266" r:id="rId30"/>
    <p:sldId id="588" r:id="rId31"/>
    <p:sldId id="596" r:id="rId32"/>
    <p:sldId id="587" r:id="rId33"/>
    <p:sldId id="601" r:id="rId34"/>
    <p:sldId id="589" r:id="rId35"/>
    <p:sldId id="605" r:id="rId36"/>
    <p:sldId id="592" r:id="rId37"/>
    <p:sldId id="270" r:id="rId38"/>
    <p:sldId id="600" r:id="rId39"/>
    <p:sldId id="271" r:id="rId40"/>
    <p:sldId id="44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92"/>
    <a:srgbClr val="F03B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72"/>
    <p:restoredTop sz="91304"/>
  </p:normalViewPr>
  <p:slideViewPr>
    <p:cSldViewPr snapToGrid="0" snapToObjects="1">
      <p:cViewPr varScale="1">
        <p:scale>
          <a:sx n="83" d="100"/>
          <a:sy n="83" d="100"/>
        </p:scale>
        <p:origin x="208" y="5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43F32-48B7-674E-AB90-69ED5CDA60BF}" type="datetimeFigureOut">
              <a:rPr lang="en-US" smtClean="0"/>
              <a:t>7/6/19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57107D-D729-C049-8450-64A964B6765F}" type="slidenum">
              <a:rPr lang="en-US" smtClean="0"/>
              <a:t>‹#›</a:t>
            </a:fld>
            <a:endParaRPr lang="en-US"/>
          </a:p>
        </p:txBody>
      </p:sp>
    </p:spTree>
    <p:extLst>
      <p:ext uri="{BB962C8B-B14F-4D97-AF65-F5344CB8AC3E}">
        <p14:creationId xmlns:p14="http://schemas.microsoft.com/office/powerpoint/2010/main" val="1652629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includes working with some top experts, like Kent Johnson, who was Senior Council here at Texas Instruments for many years, as well as the Religious Freedom Center of the Freedom Forum Institute in Washington DC.</a:t>
            </a:r>
          </a:p>
        </p:txBody>
      </p:sp>
      <p:sp>
        <p:nvSpPr>
          <p:cNvPr id="4" name="Slide Number Placeholder 3"/>
          <p:cNvSpPr>
            <a:spLocks noGrp="1"/>
          </p:cNvSpPr>
          <p:nvPr>
            <p:ph type="sldNum" sz="quarter" idx="5"/>
          </p:nvPr>
        </p:nvSpPr>
        <p:spPr/>
        <p:txBody>
          <a:bodyPr/>
          <a:lstStyle/>
          <a:p>
            <a:fld id="{D657107D-D729-C049-8450-64A964B6765F}" type="slidenum">
              <a:rPr lang="en-US" smtClean="0"/>
              <a:t>1</a:t>
            </a:fld>
            <a:endParaRPr lang="en-US"/>
          </a:p>
        </p:txBody>
      </p:sp>
    </p:spTree>
    <p:extLst>
      <p:ext uri="{BB962C8B-B14F-4D97-AF65-F5344CB8AC3E}">
        <p14:creationId xmlns:p14="http://schemas.microsoft.com/office/powerpoint/2010/main" val="2149185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Grp="1" noRot="1" noChangeAspect="1" noChangeArrowheads="1" noTextEdit="1"/>
          </p:cNvSpPr>
          <p:nvPr>
            <p:ph type="sldImg"/>
          </p:nvPr>
        </p:nvSpPr>
        <p:spPr>
          <a:xfrm>
            <a:off x="2305050" y="519113"/>
            <a:ext cx="4613275" cy="2595562"/>
          </a:xfrm>
          <a:solidFill>
            <a:srgbClr val="FFFFFF"/>
          </a:solidFill>
          <a:ln/>
        </p:spPr>
      </p:sp>
      <p:sp>
        <p:nvSpPr>
          <p:cNvPr id="63491" name="Rectangle 2"/>
          <p:cNvSpPr>
            <a:spLocks noGrp="1" noChangeArrowheads="1"/>
          </p:cNvSpPr>
          <p:nvPr>
            <p:ph type="body" idx="1"/>
          </p:nvPr>
        </p:nvSpPr>
        <p:spPr>
          <a:noFill/>
        </p:spPr>
        <p:txBody>
          <a:bodyPr/>
          <a:lstStyle/>
          <a:p>
            <a:r>
              <a:rPr lang="en-US" sz="1400" kern="1200" dirty="0">
                <a:solidFill>
                  <a:schemeClr val="tx1"/>
                </a:solidFill>
                <a:effectLst/>
                <a:latin typeface="+mn-lt"/>
                <a:ea typeface="+mn-ea"/>
                <a:cs typeface="+mn-cs"/>
              </a:rPr>
              <a:t>Since 2009, the number of people living in countries with high religious restrictions and hostilities has increased from 4.8 to 5.9 billion people – that’s an increase of 1.1 billion more people living in countries where freedom of religion or belief is under duress, based on studies from the Pew Research Center.</a:t>
            </a:r>
            <a:r>
              <a:rPr lang="en-US" sz="1400" dirty="0">
                <a:effectLst/>
              </a:rPr>
              <a:t> </a:t>
            </a:r>
            <a:r>
              <a:rPr lang="en-US" sz="14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478709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2305050" y="519113"/>
            <a:ext cx="4613275" cy="2595562"/>
          </a:xfrm>
          <a:solidFill>
            <a:srgbClr val="FFFFFF"/>
          </a:solidFill>
          <a:ln/>
        </p:spPr>
      </p:sp>
      <p:sp>
        <p:nvSpPr>
          <p:cNvPr id="53251" name="Rectangle 2"/>
          <p:cNvSpPr>
            <a:spLocks noGrp="1" noChangeArrowheads="1"/>
          </p:cNvSpPr>
          <p:nvPr>
            <p:ph type="body" idx="1"/>
          </p:nvPr>
        </p:nvSpPr>
        <p:spPr>
          <a:noFill/>
        </p:spPr>
        <p:txBody>
          <a:bodyPr/>
          <a:lstStyle/>
          <a:p>
            <a:pPr eaLnBrk="1" hangingPunct="1">
              <a:lnSpc>
                <a:spcPct val="140000"/>
              </a:lnSpc>
            </a:pPr>
            <a:r>
              <a:rPr lang="en-US" altLang="en-US" sz="2200" dirty="0">
                <a:latin typeface="Lucida Grande" charset="0"/>
                <a:ea typeface="Lucida Grande" charset="0"/>
                <a:cs typeface="Lucida Grande" charset="0"/>
                <a:sym typeface="Lucida Grande" charset="0"/>
              </a:rPr>
              <a:t>The restrictions come from two main sources: the actions and policies of governments, and the social hostilities involving religion coming from people and groups in societies. </a:t>
            </a:r>
          </a:p>
        </p:txBody>
      </p:sp>
    </p:spTree>
    <p:extLst>
      <p:ext uri="{BB962C8B-B14F-4D97-AF65-F5344CB8AC3E}">
        <p14:creationId xmlns:p14="http://schemas.microsoft.com/office/powerpoint/2010/main" val="554251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2305050" y="519113"/>
            <a:ext cx="4613275" cy="2595562"/>
          </a:xfrm>
          <a:solidFill>
            <a:srgbClr val="FFFFFF"/>
          </a:solidFill>
          <a:ln/>
        </p:spPr>
      </p:sp>
      <p:sp>
        <p:nvSpPr>
          <p:cNvPr id="53251" name="Rectangle 2"/>
          <p:cNvSpPr>
            <a:spLocks noGrp="1" noChangeArrowheads="1"/>
          </p:cNvSpPr>
          <p:nvPr>
            <p:ph type="body" idx="1"/>
          </p:nvPr>
        </p:nvSpPr>
        <p:spPr>
          <a:noFill/>
        </p:spPr>
        <p:txBody>
          <a:bodyPr/>
          <a:lstStyle/>
          <a:p>
            <a:pPr eaLnBrk="1" hangingPunct="1">
              <a:lnSpc>
                <a:spcPct val="140000"/>
              </a:lnSpc>
            </a:pPr>
            <a:r>
              <a:rPr lang="en-US" altLang="en-US" sz="2200" dirty="0">
                <a:latin typeface="Lucida Grande" charset="0"/>
                <a:ea typeface="Lucida Grande" charset="0"/>
                <a:cs typeface="Lucida Grande" charset="0"/>
                <a:sym typeface="Lucida Grande" charset="0"/>
              </a:rPr>
              <a:t>So, what are examples of social hostilities involving religion?</a:t>
            </a:r>
          </a:p>
        </p:txBody>
      </p:sp>
    </p:spTree>
    <p:extLst>
      <p:ext uri="{BB962C8B-B14F-4D97-AF65-F5344CB8AC3E}">
        <p14:creationId xmlns:p14="http://schemas.microsoft.com/office/powerpoint/2010/main" val="44049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2305050" y="519113"/>
            <a:ext cx="4613275" cy="2595562"/>
          </a:xfrm>
          <a:solidFill>
            <a:srgbClr val="FFFFFF"/>
          </a:solidFill>
          <a:ln/>
        </p:spPr>
      </p:sp>
      <p:sp>
        <p:nvSpPr>
          <p:cNvPr id="53251" name="Rectangle 2"/>
          <p:cNvSpPr>
            <a:spLocks noGrp="1" noChangeArrowheads="1"/>
          </p:cNvSpPr>
          <p:nvPr>
            <p:ph type="body" idx="1"/>
          </p:nvPr>
        </p:nvSpPr>
        <p:spPr>
          <a:noFill/>
        </p:spPr>
        <p:txBody>
          <a:bodyPr/>
          <a:lstStyle/>
          <a:p>
            <a:r>
              <a:rPr lang="en-US" sz="1200" kern="1200" dirty="0">
                <a:solidFill>
                  <a:schemeClr val="tx1"/>
                </a:solidFill>
                <a:effectLst/>
                <a:latin typeface="+mn-lt"/>
                <a:ea typeface="+mn-ea"/>
                <a:cs typeface="+mn-cs"/>
              </a:rPr>
              <a:t>These include attacks on places of worship, such as the recent murders in a California synagogue and last fall’s massacre in at Pittsburg synagogue.</a:t>
            </a:r>
          </a:p>
        </p:txBody>
      </p:sp>
    </p:spTree>
    <p:extLst>
      <p:ext uri="{BB962C8B-B14F-4D97-AF65-F5344CB8AC3E}">
        <p14:creationId xmlns:p14="http://schemas.microsoft.com/office/powerpoint/2010/main" val="2744708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2305050" y="519113"/>
            <a:ext cx="4613275" cy="2595562"/>
          </a:xfrm>
          <a:solidFill>
            <a:srgbClr val="FFFFFF"/>
          </a:solidFill>
          <a:ln/>
        </p:spPr>
      </p:sp>
      <p:sp>
        <p:nvSpPr>
          <p:cNvPr id="53251" name="Rectangle 2"/>
          <p:cNvSpPr>
            <a:spLocks noGrp="1" noChangeArrowheads="1"/>
          </p:cNvSpPr>
          <p:nvPr>
            <p:ph type="body" idx="1"/>
          </p:nvPr>
        </p:nvSpPr>
        <p:spPr>
          <a:noFill/>
        </p:spPr>
        <p:txBody>
          <a:bodyPr/>
          <a:lstStyle/>
          <a:p>
            <a:pPr eaLnBrk="1" hangingPunct="1">
              <a:lnSpc>
                <a:spcPct val="140000"/>
              </a:lnSpc>
            </a:pPr>
            <a:r>
              <a:rPr lang="en-US" sz="1200" kern="1200" dirty="0">
                <a:solidFill>
                  <a:schemeClr val="tx1"/>
                </a:solidFill>
                <a:effectLst/>
                <a:latin typeface="+mn-lt"/>
                <a:ea typeface="+mn-ea"/>
                <a:cs typeface="+mn-cs"/>
              </a:rPr>
              <a:t>Social hostilities involving religion include the recent Easter Sunday bombings of churches in Sri Lanka that left hundreds dead and as many or more injured.</a:t>
            </a:r>
            <a:r>
              <a:rPr lang="en-US" sz="1400" dirty="0">
                <a:effectLst/>
              </a:rPr>
              <a:t> </a:t>
            </a:r>
            <a:endParaRPr lang="en-US" altLang="en-US" sz="2200" dirty="0">
              <a:latin typeface="Lucida Grande" charset="0"/>
              <a:ea typeface="Lucida Grande" charset="0"/>
              <a:cs typeface="Lucida Grande" charset="0"/>
              <a:sym typeface="Lucida Grande" charset="0"/>
            </a:endParaRPr>
          </a:p>
        </p:txBody>
      </p:sp>
    </p:spTree>
    <p:extLst>
      <p:ext uri="{BB962C8B-B14F-4D97-AF65-F5344CB8AC3E}">
        <p14:creationId xmlns:p14="http://schemas.microsoft.com/office/powerpoint/2010/main" val="137663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2305050" y="519113"/>
            <a:ext cx="4613275" cy="2595562"/>
          </a:xfrm>
          <a:solidFill>
            <a:srgbClr val="FFFFFF"/>
          </a:solidFill>
          <a:ln/>
        </p:spPr>
      </p:sp>
      <p:sp>
        <p:nvSpPr>
          <p:cNvPr id="53251" name="Rectangle 2"/>
          <p:cNvSpPr>
            <a:spLocks noGrp="1" noChangeArrowheads="1"/>
          </p:cNvSpPr>
          <p:nvPr>
            <p:ph type="body" idx="1"/>
          </p:nvPr>
        </p:nvSpPr>
        <p:spPr>
          <a:noFill/>
        </p:spPr>
        <p:txBody>
          <a:bodyPr/>
          <a:lstStyle/>
          <a:p>
            <a:pPr eaLnBrk="1" hangingPunct="1">
              <a:lnSpc>
                <a:spcPct val="140000"/>
              </a:lnSpc>
            </a:pPr>
            <a:r>
              <a:rPr lang="en-US" altLang="en-US" sz="1300" dirty="0">
                <a:latin typeface="Georgia" pitchFamily="18" charset="0"/>
                <a:ea typeface="Georgia" pitchFamily="18" charset="0"/>
                <a:cs typeface="Georgia" pitchFamily="18" charset="0"/>
                <a:sym typeface="Georgia" pitchFamily="18" charset="0"/>
              </a:rPr>
              <a:t>They include the recent Friday prayer massacres in two New Zealand  mosques.</a:t>
            </a:r>
            <a:endParaRPr lang="en-US" altLang="en-US" sz="1100" dirty="0">
              <a:latin typeface="Georgia" pitchFamily="18" charset="0"/>
              <a:cs typeface="Times" charset="0"/>
              <a:sym typeface="Georgia" pitchFamily="18" charset="0"/>
            </a:endParaRPr>
          </a:p>
          <a:p>
            <a:pPr eaLnBrk="1" hangingPunct="1">
              <a:lnSpc>
                <a:spcPct val="140000"/>
              </a:lnSpc>
            </a:pPr>
            <a:endParaRPr lang="en-US" altLang="en-US" sz="2200" dirty="0">
              <a:latin typeface="Lucida Grande" charset="0"/>
              <a:ea typeface="Lucida Grande" charset="0"/>
              <a:cs typeface="Lucida Grande" charset="0"/>
              <a:sym typeface="Lucida Grande" charset="0"/>
            </a:endParaRPr>
          </a:p>
        </p:txBody>
      </p:sp>
    </p:spTree>
    <p:extLst>
      <p:ext uri="{BB962C8B-B14F-4D97-AF65-F5344CB8AC3E}">
        <p14:creationId xmlns:p14="http://schemas.microsoft.com/office/powerpoint/2010/main" val="1204054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2305050" y="519113"/>
            <a:ext cx="4613275" cy="2595562"/>
          </a:xfrm>
          <a:solidFill>
            <a:srgbClr val="FFFFFF"/>
          </a:solidFill>
          <a:ln/>
        </p:spPr>
      </p:sp>
      <p:sp>
        <p:nvSpPr>
          <p:cNvPr id="53251" name="Rectangle 2"/>
          <p:cNvSpPr>
            <a:spLocks noGrp="1" noChangeArrowheads="1"/>
          </p:cNvSpPr>
          <p:nvPr>
            <p:ph type="body" idx="1"/>
          </p:nvPr>
        </p:nvSpPr>
        <p:spPr>
          <a:noFill/>
        </p:spPr>
        <p:txBody>
          <a:bodyPr/>
          <a:lstStyle/>
          <a:p>
            <a:r>
              <a:rPr lang="en-US" sz="1200" kern="1200" dirty="0">
                <a:solidFill>
                  <a:schemeClr val="tx1"/>
                </a:solidFill>
                <a:effectLst/>
                <a:latin typeface="+mn-lt"/>
                <a:ea typeface="+mn-ea"/>
                <a:cs typeface="+mn-cs"/>
              </a:rPr>
              <a:t>Such hostilities also include attacks motivated by religious hatred to people with no religious beliefs, such as Alexander </a:t>
            </a:r>
            <a:r>
              <a:rPr lang="en-US" sz="1200" kern="1200" dirty="0" err="1">
                <a:solidFill>
                  <a:schemeClr val="tx1"/>
                </a:solidFill>
                <a:effectLst/>
                <a:latin typeface="+mn-lt"/>
                <a:ea typeface="+mn-ea"/>
                <a:cs typeface="+mn-cs"/>
              </a:rPr>
              <a:t>Aan</a:t>
            </a:r>
            <a:r>
              <a:rPr lang="en-US" sz="1200" kern="1200" dirty="0">
                <a:solidFill>
                  <a:schemeClr val="tx1"/>
                </a:solidFill>
                <a:effectLst/>
                <a:latin typeface="+mn-lt"/>
                <a:ea typeface="+mn-ea"/>
                <a:cs typeface="+mn-cs"/>
              </a:rPr>
              <a:t>, an Indonesian who was beaten by a mop for declaring himself and Atheist, and then jailed by police for two years because in Indonesia blasphemy is a crime.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case shows the frequent close connection between religiously biased laws and social hostilities involving religion.</a:t>
            </a:r>
            <a:endParaRPr lang="en-US" altLang="en-US" sz="2200" dirty="0">
              <a:latin typeface="Lucida Grande" charset="0"/>
              <a:ea typeface="Lucida Grande" charset="0"/>
              <a:cs typeface="Lucida Grande" charset="0"/>
              <a:sym typeface="Lucida Grande" charset="0"/>
            </a:endParaRPr>
          </a:p>
        </p:txBody>
      </p:sp>
    </p:spTree>
    <p:extLst>
      <p:ext uri="{BB962C8B-B14F-4D97-AF65-F5344CB8AC3E}">
        <p14:creationId xmlns:p14="http://schemas.microsoft.com/office/powerpoint/2010/main" val="1441138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2305050" y="519113"/>
            <a:ext cx="4613275" cy="2595562"/>
          </a:xfrm>
          <a:solidFill>
            <a:srgbClr val="FFFFFF"/>
          </a:solidFill>
          <a:ln/>
        </p:spPr>
      </p:sp>
      <p:sp>
        <p:nvSpPr>
          <p:cNvPr id="53251" name="Rectangle 2"/>
          <p:cNvSpPr>
            <a:spLocks noGrp="1" noChangeArrowheads="1"/>
          </p:cNvSpPr>
          <p:nvPr>
            <p:ph type="body" idx="1"/>
          </p:nvPr>
        </p:nvSpPr>
        <p:spPr>
          <a:noFill/>
        </p:spPr>
        <p:txBody>
          <a:bodyPr/>
          <a:lstStyle/>
          <a:p>
            <a:pPr eaLnBrk="1" hangingPunct="1">
              <a:lnSpc>
                <a:spcPct val="140000"/>
              </a:lnSpc>
            </a:pPr>
            <a:r>
              <a:rPr lang="en-US" sz="1200" kern="1200" dirty="0">
                <a:solidFill>
                  <a:schemeClr val="tx1"/>
                </a:solidFill>
                <a:effectLst/>
                <a:latin typeface="+mn-lt"/>
                <a:ea typeface="+mn-ea"/>
                <a:cs typeface="+mn-cs"/>
              </a:rPr>
              <a:t>Now let’s turn to examples government restrictions on freedom of religion or belief.</a:t>
            </a:r>
            <a:r>
              <a:rPr lang="en-US" sz="1400" dirty="0">
                <a:effectLst/>
              </a:rPr>
              <a:t> </a:t>
            </a:r>
          </a:p>
          <a:p>
            <a:pPr eaLnBrk="1" hangingPunct="1">
              <a:lnSpc>
                <a:spcPct val="140000"/>
              </a:lnSpc>
            </a:pPr>
            <a:endParaRPr lang="en-US" sz="1400" dirty="0">
              <a:effectLst/>
            </a:endParaRPr>
          </a:p>
          <a:p>
            <a:pPr eaLnBrk="1" hangingPunct="1">
              <a:lnSpc>
                <a:spcPct val="140000"/>
              </a:lnSpc>
            </a:pPr>
            <a:r>
              <a:rPr lang="en-US" sz="1400" dirty="0">
                <a:effectLst/>
              </a:rPr>
              <a:t>I’ll give some examples from China, because some of the same policy perspectives it has on religion are paralleled in some of its economic and security policies.</a:t>
            </a:r>
          </a:p>
        </p:txBody>
      </p:sp>
    </p:spTree>
    <p:extLst>
      <p:ext uri="{BB962C8B-B14F-4D97-AF65-F5344CB8AC3E}">
        <p14:creationId xmlns:p14="http://schemas.microsoft.com/office/powerpoint/2010/main" val="1558236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2305050" y="519113"/>
            <a:ext cx="4613275" cy="2595562"/>
          </a:xfrm>
          <a:solidFill>
            <a:srgbClr val="FFFFFF"/>
          </a:solidFill>
          <a:ln/>
        </p:spPr>
      </p:sp>
      <p:sp>
        <p:nvSpPr>
          <p:cNvPr id="53251" name="Rectangle 2"/>
          <p:cNvSpPr>
            <a:spLocks noGrp="1" noChangeArrowheads="1"/>
          </p:cNvSpPr>
          <p:nvPr>
            <p:ph type="body" idx="1"/>
          </p:nvPr>
        </p:nvSpPr>
        <p:spPr>
          <a:noFill/>
        </p:spPr>
        <p:txBody>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China has been on a several year campaign to not only remove crosses from churches and Christians from churches, but also church buildings from existence, such as the recent demolition of a church in Wenzhou, seen in these 24-hour before-and-after photos.</a:t>
            </a:r>
          </a:p>
        </p:txBody>
      </p:sp>
    </p:spTree>
    <p:extLst>
      <p:ext uri="{BB962C8B-B14F-4D97-AF65-F5344CB8AC3E}">
        <p14:creationId xmlns:p14="http://schemas.microsoft.com/office/powerpoint/2010/main" val="3792855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2305050" y="519113"/>
            <a:ext cx="4613275" cy="2595562"/>
          </a:xfrm>
          <a:solidFill>
            <a:srgbClr val="FFFFFF"/>
          </a:solidFill>
          <a:ln/>
        </p:spPr>
      </p:sp>
      <p:sp>
        <p:nvSpPr>
          <p:cNvPr id="53251" name="Rectangle 2"/>
          <p:cNvSpPr>
            <a:spLocks noGrp="1" noChangeArrowheads="1"/>
          </p:cNvSpPr>
          <p:nvPr>
            <p:ph type="body" idx="1"/>
          </p:nvPr>
        </p:nvSpPr>
        <p:spPr>
          <a:noFill/>
        </p:spPr>
        <p:txBody>
          <a:bodyPr/>
          <a:lstStyle/>
          <a:p>
            <a:pPr eaLnBrk="1" hangingPunct="1">
              <a:lnSpc>
                <a:spcPct val="140000"/>
              </a:lnSpc>
            </a:pPr>
            <a:r>
              <a:rPr lang="en-US" altLang="en-US" sz="1300" dirty="0">
                <a:latin typeface="Georgia" pitchFamily="18" charset="0"/>
                <a:ea typeface="Georgia" pitchFamily="18" charset="0"/>
                <a:cs typeface="Georgia" pitchFamily="18" charset="0"/>
                <a:sym typeface="Georgia" pitchFamily="18" charset="0"/>
              </a:rPr>
              <a:t>In China’s far west, up to one million mostly Uygur Muslims have been forced into re-education camps in the government’s attempt to stamp out the possibility of Islamic radicalization. </a:t>
            </a:r>
          </a:p>
          <a:p>
            <a:pPr eaLnBrk="1" hangingPunct="1">
              <a:lnSpc>
                <a:spcPct val="140000"/>
              </a:lnSpc>
            </a:pPr>
            <a:endParaRPr lang="en-US" altLang="en-US" sz="1300" dirty="0">
              <a:latin typeface="Georgia" pitchFamily="18" charset="0"/>
              <a:cs typeface="Times" charset="0"/>
              <a:sym typeface="Georgia" pitchFamily="18" charset="0"/>
            </a:endParaRPr>
          </a:p>
          <a:p>
            <a:pPr eaLnBrk="1" hangingPunct="1">
              <a:lnSpc>
                <a:spcPct val="140000"/>
              </a:lnSpc>
            </a:pPr>
            <a:r>
              <a:rPr lang="en-US" altLang="en-US" sz="1300" dirty="0">
                <a:latin typeface="Georgia" pitchFamily="18" charset="0"/>
                <a:cs typeface="Times" charset="0"/>
                <a:sym typeface="Georgia" pitchFamily="18" charset="0"/>
              </a:rPr>
              <a:t>Two of my four kids were born in this region back in the 1980s, by the way.</a:t>
            </a:r>
            <a:endParaRPr lang="en-US" altLang="en-US" sz="1100" dirty="0">
              <a:latin typeface="Georgia" pitchFamily="18" charset="0"/>
              <a:cs typeface="Times" charset="0"/>
              <a:sym typeface="Georgia" pitchFamily="18" charset="0"/>
            </a:endParaRPr>
          </a:p>
          <a:p>
            <a:pPr eaLnBrk="1" hangingPunct="1">
              <a:lnSpc>
                <a:spcPct val="140000"/>
              </a:lnSpc>
            </a:pPr>
            <a:endParaRPr lang="en-US" altLang="en-US" sz="2200" dirty="0">
              <a:latin typeface="Lucida Grande" charset="0"/>
              <a:ea typeface="Lucida Grande" charset="0"/>
              <a:cs typeface="Lucida Grande" charset="0"/>
              <a:sym typeface="Lucida Grande" charset="0"/>
            </a:endParaRPr>
          </a:p>
        </p:txBody>
      </p:sp>
    </p:spTree>
    <p:extLst>
      <p:ext uri="{BB962C8B-B14F-4D97-AF65-F5344CB8AC3E}">
        <p14:creationId xmlns:p14="http://schemas.microsoft.com/office/powerpoint/2010/main" val="680877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Georgia" charset="0"/>
                <a:ea typeface="Georgia" charset="0"/>
                <a:cs typeface="Georgia" charset="0"/>
              </a:rPr>
              <a:t>The Religious Freedom Center of the Newseum Institute is a nonpartisan national initiative focused on educating the American public about the religious liberty principles of the First Amendment.</a:t>
            </a:r>
            <a:endParaRPr lang="en-US" dirty="0"/>
          </a:p>
        </p:txBody>
      </p:sp>
      <p:sp>
        <p:nvSpPr>
          <p:cNvPr id="4" name="Slide Number Placeholder 3"/>
          <p:cNvSpPr>
            <a:spLocks noGrp="1"/>
          </p:cNvSpPr>
          <p:nvPr>
            <p:ph type="sldNum" sz="quarter" idx="10"/>
          </p:nvPr>
        </p:nvSpPr>
        <p:spPr/>
        <p:txBody>
          <a:bodyPr/>
          <a:lstStyle/>
          <a:p>
            <a:fld id="{E98D7B64-456C-D94F-8D64-D1011798DDAD}" type="slidenum">
              <a:rPr lang="en-US" smtClean="0"/>
              <a:pPr/>
              <a:t>2</a:t>
            </a:fld>
            <a:endParaRPr lang="en-US" dirty="0"/>
          </a:p>
        </p:txBody>
      </p:sp>
    </p:spTree>
    <p:extLst>
      <p:ext uri="{BB962C8B-B14F-4D97-AF65-F5344CB8AC3E}">
        <p14:creationId xmlns:p14="http://schemas.microsoft.com/office/powerpoint/2010/main" val="3604800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2305050" y="519113"/>
            <a:ext cx="4613275" cy="2595562"/>
          </a:xfrm>
          <a:solidFill>
            <a:srgbClr val="FFFFFF"/>
          </a:solidFill>
          <a:ln/>
        </p:spPr>
      </p:sp>
      <p:sp>
        <p:nvSpPr>
          <p:cNvPr id="53251" name="Rectangle 2"/>
          <p:cNvSpPr>
            <a:spLocks noGrp="1" noChangeArrowheads="1"/>
          </p:cNvSpPr>
          <p:nvPr>
            <p:ph type="body" idx="1"/>
          </p:nvPr>
        </p:nvSpPr>
        <p:spPr>
          <a:noFill/>
        </p:spPr>
        <p:txBody>
          <a:bodyPr/>
          <a:lstStyle/>
          <a:p>
            <a:r>
              <a:rPr lang="en-US" sz="1200" kern="1200" dirty="0">
                <a:solidFill>
                  <a:schemeClr val="tx1"/>
                </a:solidFill>
                <a:effectLst/>
                <a:latin typeface="+mn-lt"/>
                <a:ea typeface="+mn-ea"/>
                <a:cs typeface="+mn-cs"/>
              </a:rPr>
              <a:t>And in Tibet, prison sentences are given just for possessing a picture of the Dali Lama, who us considered a political threat by the Chinese government.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Unfortunately, while China has one of the most developed programs of restricting religion and belief, it is far from alone. </a:t>
            </a:r>
          </a:p>
        </p:txBody>
      </p:sp>
    </p:spTree>
    <p:extLst>
      <p:ext uri="{BB962C8B-B14F-4D97-AF65-F5344CB8AC3E}">
        <p14:creationId xmlns:p14="http://schemas.microsoft.com/office/powerpoint/2010/main" val="1432036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2305050" y="519113"/>
            <a:ext cx="4613275" cy="2595562"/>
          </a:xfrm>
          <a:solidFill>
            <a:srgbClr val="FFFFFF"/>
          </a:solidFill>
          <a:ln/>
        </p:spPr>
      </p:sp>
      <p:sp>
        <p:nvSpPr>
          <p:cNvPr id="53251" name="Rectangle 2"/>
          <p:cNvSpPr>
            <a:spLocks noGrp="1" noChangeArrowheads="1"/>
          </p:cNvSpPr>
          <p:nvPr>
            <p:ph type="body" idx="1"/>
          </p:nvPr>
        </p:nvSpPr>
        <p:spPr>
          <a:noFill/>
        </p:spPr>
        <p:txBody>
          <a:bodyPr/>
          <a:lstStyle/>
          <a:p>
            <a:r>
              <a:rPr lang="en-US" sz="1400" kern="1200" dirty="0">
                <a:solidFill>
                  <a:schemeClr val="tx1"/>
                </a:solidFill>
                <a:effectLst/>
                <a:latin typeface="+mn-lt"/>
                <a:ea typeface="+mn-ea"/>
                <a:cs typeface="+mn-cs"/>
              </a:rPr>
              <a:t>The example of Hamza </a:t>
            </a:r>
            <a:r>
              <a:rPr lang="en-US" sz="1400" kern="1200" dirty="0" err="1">
                <a:solidFill>
                  <a:schemeClr val="tx1"/>
                </a:solidFill>
                <a:effectLst/>
                <a:latin typeface="+mn-lt"/>
                <a:ea typeface="+mn-ea"/>
                <a:cs typeface="+mn-cs"/>
              </a:rPr>
              <a:t>Kashgari</a:t>
            </a:r>
            <a:r>
              <a:rPr lang="en-US" sz="1400" kern="1200" dirty="0">
                <a:solidFill>
                  <a:schemeClr val="tx1"/>
                </a:solidFill>
                <a:effectLst/>
                <a:latin typeface="+mn-lt"/>
                <a:ea typeface="+mn-ea"/>
                <a:cs typeface="+mn-cs"/>
              </a:rPr>
              <a:t>, who was a Saudi blogger, shows how government policies in one place can cross borders. He tweeted some doubts about his faith, which is considered blasphemy.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He fled to Australia to escape social cries for his beheading, only to be intercepted as he changed planes in Kuala Lumper, Malaysia, and extradited back to Saudi Arabia at the request of the Saudi government.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After some jail time helped him overcome his doubts, he was released.</a:t>
            </a:r>
          </a:p>
        </p:txBody>
      </p:sp>
    </p:spTree>
    <p:extLst>
      <p:ext uri="{BB962C8B-B14F-4D97-AF65-F5344CB8AC3E}">
        <p14:creationId xmlns:p14="http://schemas.microsoft.com/office/powerpoint/2010/main" val="4085939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2305050" y="519113"/>
            <a:ext cx="4613275" cy="2595562"/>
          </a:xfrm>
          <a:solidFill>
            <a:srgbClr val="FFFFFF"/>
          </a:solidFill>
          <a:ln/>
        </p:spPr>
      </p:sp>
      <p:sp>
        <p:nvSpPr>
          <p:cNvPr id="53251" name="Rectangle 2"/>
          <p:cNvSpPr>
            <a:spLocks noGrp="1" noChangeArrowheads="1"/>
          </p:cNvSpPr>
          <p:nvPr>
            <p:ph type="body" idx="1"/>
          </p:nvPr>
        </p:nvSpPr>
        <p:spPr>
          <a:noFill/>
        </p:spPr>
        <p:txBody>
          <a:bodyPr/>
          <a:lstStyle/>
          <a:p>
            <a:r>
              <a:rPr lang="en-US" sz="1200" kern="1200" dirty="0">
                <a:solidFill>
                  <a:schemeClr val="tx1"/>
                </a:solidFill>
                <a:effectLst/>
                <a:latin typeface="+mn-lt"/>
                <a:ea typeface="+mn-ea"/>
                <a:cs typeface="+mn-cs"/>
              </a:rPr>
              <a:t>All this research has shown that restrictions on freedom of religion or belief coming from governments and groups in society reinforce each other and is a primary factor causing religions related violence.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 of that is generally bad for business. Specifically, research I did while working with the World Economic Forum shows that high restrictions on freedom of religion or belief damage or even destroy the pillars of global competitiveness.</a:t>
            </a:r>
          </a:p>
        </p:txBody>
      </p:sp>
    </p:spTree>
    <p:extLst>
      <p:ext uri="{BB962C8B-B14F-4D97-AF65-F5344CB8AC3E}">
        <p14:creationId xmlns:p14="http://schemas.microsoft.com/office/powerpoint/2010/main" val="1148634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example, as I mentioned a few minutes ago, innovative strength is more than twice as high in countries where governments respect freedom of religion or belief.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indicator of that is whether some of a country’s top entrepreneurs and successful business people stay in a country or leave it.</a:t>
            </a:r>
            <a:r>
              <a:rPr lang="en-US" dirty="0">
                <a:effectLst/>
              </a:rPr>
              <a:t> </a:t>
            </a:r>
            <a:endParaRPr lang="en-US" dirty="0"/>
          </a:p>
        </p:txBody>
      </p:sp>
      <p:sp>
        <p:nvSpPr>
          <p:cNvPr id="4" name="Slide Number Placeholder 3"/>
          <p:cNvSpPr>
            <a:spLocks noGrp="1"/>
          </p:cNvSpPr>
          <p:nvPr>
            <p:ph type="sldNum" sz="quarter" idx="5"/>
          </p:nvPr>
        </p:nvSpPr>
        <p:spPr/>
        <p:txBody>
          <a:bodyPr/>
          <a:lstStyle/>
          <a:p>
            <a:fld id="{D657107D-D729-C049-8450-64A964B6765F}" type="slidenum">
              <a:rPr lang="en-US" smtClean="0"/>
              <a:t>23</a:t>
            </a:fld>
            <a:endParaRPr lang="en-US"/>
          </a:p>
        </p:txBody>
      </p:sp>
    </p:spTree>
    <p:extLst>
      <p:ext uri="{BB962C8B-B14F-4D97-AF65-F5344CB8AC3E}">
        <p14:creationId xmlns:p14="http://schemas.microsoft.com/office/powerpoint/2010/main" val="3640046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Bloomberg just published research showing which countries are losing or gaining millionaire through migration, with Australia gaining the most and China losing the most.</a:t>
            </a:r>
          </a:p>
          <a:p>
            <a:endParaRPr lang="en-US" dirty="0"/>
          </a:p>
          <a:p>
            <a:r>
              <a:rPr lang="en-US" dirty="0"/>
              <a:t>How does this compare with the level of government restrictions on religion and belief in a country?</a:t>
            </a:r>
          </a:p>
          <a:p>
            <a:endParaRPr lang="en-US" dirty="0"/>
          </a:p>
        </p:txBody>
      </p:sp>
      <p:sp>
        <p:nvSpPr>
          <p:cNvPr id="4" name="Slide Number Placeholder 3"/>
          <p:cNvSpPr>
            <a:spLocks noGrp="1"/>
          </p:cNvSpPr>
          <p:nvPr>
            <p:ph type="sldNum" sz="quarter" idx="5"/>
          </p:nvPr>
        </p:nvSpPr>
        <p:spPr/>
        <p:txBody>
          <a:bodyPr/>
          <a:lstStyle/>
          <a:p>
            <a:fld id="{D657107D-D729-C049-8450-64A964B6765F}" type="slidenum">
              <a:rPr lang="en-US" smtClean="0"/>
              <a:t>24</a:t>
            </a:fld>
            <a:endParaRPr lang="en-US"/>
          </a:p>
        </p:txBody>
      </p:sp>
    </p:spTree>
    <p:extLst>
      <p:ext uri="{BB962C8B-B14F-4D97-AF65-F5344CB8AC3E}">
        <p14:creationId xmlns:p14="http://schemas.microsoft.com/office/powerpoint/2010/main" val="3571665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I mentioned, it’s not surprising that China, the country with the highest government restrictions on religion – as measured by the Pew Research Center – is also losing the highest number of millionaires seeking freer, more secure opportunities elsewhere.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Australia, a country with low government restrictions on religion, is benefiting the most from this migration of talent and resources.</a:t>
            </a:r>
            <a:r>
              <a:rPr lang="en-US" dirty="0">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the U.S. has relatively moderate government restrictions, it has high social hostilities, according to the past three annual reports by the Pew Research Center.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place we see this is in the number of American workers who have experienced or witnessed religious discrimination in their workplace.</a:t>
            </a:r>
          </a:p>
        </p:txBody>
      </p:sp>
      <p:sp>
        <p:nvSpPr>
          <p:cNvPr id="4" name="Slide Number Placeholder 3"/>
          <p:cNvSpPr>
            <a:spLocks noGrp="1"/>
          </p:cNvSpPr>
          <p:nvPr>
            <p:ph type="sldNum" sz="quarter" idx="5"/>
          </p:nvPr>
        </p:nvSpPr>
        <p:spPr/>
        <p:txBody>
          <a:bodyPr/>
          <a:lstStyle/>
          <a:p>
            <a:fld id="{D657107D-D729-C049-8450-64A964B6765F}" type="slidenum">
              <a:rPr lang="en-US" smtClean="0"/>
              <a:t>25</a:t>
            </a:fld>
            <a:endParaRPr lang="en-US"/>
          </a:p>
        </p:txBody>
      </p:sp>
    </p:spTree>
    <p:extLst>
      <p:ext uri="{BB962C8B-B14F-4D97-AF65-F5344CB8AC3E}">
        <p14:creationId xmlns:p14="http://schemas.microsoft.com/office/powerpoint/2010/main" val="3942849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recent Tanenbaum survey finds that 36% of American workers, or about 50 million people, have experienced or witnessed some form of religious discrimination or non-accommodation in their workplace.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Despite this, religious diversity and inclusion is not on the minds of many companies.  </a:t>
            </a:r>
          </a:p>
        </p:txBody>
      </p:sp>
      <p:sp>
        <p:nvSpPr>
          <p:cNvPr id="4" name="Slide Number Placeholder 3"/>
          <p:cNvSpPr>
            <a:spLocks noGrp="1"/>
          </p:cNvSpPr>
          <p:nvPr>
            <p:ph type="sldNum" sz="quarter" idx="5"/>
          </p:nvPr>
        </p:nvSpPr>
        <p:spPr/>
        <p:txBody>
          <a:bodyPr/>
          <a:lstStyle/>
          <a:p>
            <a:fld id="{D657107D-D729-C049-8450-64A964B6765F}" type="slidenum">
              <a:rPr lang="en-US" smtClean="0"/>
              <a:t>26</a:t>
            </a:fld>
            <a:endParaRPr lang="en-US"/>
          </a:p>
        </p:txBody>
      </p:sp>
    </p:spTree>
    <p:extLst>
      <p:ext uri="{BB962C8B-B14F-4D97-AF65-F5344CB8AC3E}">
        <p14:creationId xmlns:p14="http://schemas.microsoft.com/office/powerpoint/2010/main" val="2503208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Companies have rightly paid a lot of attention to other diversity and inclusion issues, such as sexual orientation.</a:t>
            </a:r>
          </a:p>
        </p:txBody>
      </p:sp>
      <p:sp>
        <p:nvSpPr>
          <p:cNvPr id="4" name="Slide Number Placeholder 3"/>
          <p:cNvSpPr>
            <a:spLocks noGrp="1"/>
          </p:cNvSpPr>
          <p:nvPr>
            <p:ph type="sldNum" sz="quarter" idx="5"/>
          </p:nvPr>
        </p:nvSpPr>
        <p:spPr/>
        <p:txBody>
          <a:bodyPr/>
          <a:lstStyle/>
          <a:p>
            <a:fld id="{D657107D-D729-C049-8450-64A964B6765F}" type="slidenum">
              <a:rPr lang="en-US" smtClean="0"/>
              <a:t>27</a:t>
            </a:fld>
            <a:endParaRPr lang="en-US"/>
          </a:p>
        </p:txBody>
      </p:sp>
    </p:spTree>
    <p:extLst>
      <p:ext uri="{BB962C8B-B14F-4D97-AF65-F5344CB8AC3E}">
        <p14:creationId xmlns:p14="http://schemas.microsoft.com/office/powerpoint/2010/main" val="1747702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religion is the next big thing businesses need to pay attention to.</a:t>
            </a:r>
          </a:p>
        </p:txBody>
      </p:sp>
      <p:sp>
        <p:nvSpPr>
          <p:cNvPr id="4" name="Slide Number Placeholder 3"/>
          <p:cNvSpPr>
            <a:spLocks noGrp="1"/>
          </p:cNvSpPr>
          <p:nvPr>
            <p:ph type="sldNum" sz="quarter" idx="5"/>
          </p:nvPr>
        </p:nvSpPr>
        <p:spPr/>
        <p:txBody>
          <a:bodyPr/>
          <a:lstStyle/>
          <a:p>
            <a:fld id="{D657107D-D729-C049-8450-64A964B6765F}" type="slidenum">
              <a:rPr lang="en-US" smtClean="0"/>
              <a:t>28</a:t>
            </a:fld>
            <a:endParaRPr lang="en-US"/>
          </a:p>
        </p:txBody>
      </p:sp>
    </p:spTree>
    <p:extLst>
      <p:ext uri="{BB962C8B-B14F-4D97-AF65-F5344CB8AC3E}">
        <p14:creationId xmlns:p14="http://schemas.microsoft.com/office/powerpoint/2010/main" val="1805373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2018, for instance, there were significantly more workplace discrimination complaints made to the EEOC over religion as complaints over sexual orientation. </a:t>
            </a:r>
            <a:endParaRPr lang="en-US" dirty="0"/>
          </a:p>
        </p:txBody>
      </p:sp>
      <p:sp>
        <p:nvSpPr>
          <p:cNvPr id="4" name="Slide Number Placeholder 3"/>
          <p:cNvSpPr>
            <a:spLocks noGrp="1"/>
          </p:cNvSpPr>
          <p:nvPr>
            <p:ph type="sldNum" sz="quarter" idx="5"/>
          </p:nvPr>
        </p:nvSpPr>
        <p:spPr/>
        <p:txBody>
          <a:bodyPr/>
          <a:lstStyle/>
          <a:p>
            <a:fld id="{D657107D-D729-C049-8450-64A964B6765F}" type="slidenum">
              <a:rPr lang="en-US" smtClean="0"/>
              <a:t>29</a:t>
            </a:fld>
            <a:endParaRPr lang="en-US"/>
          </a:p>
        </p:txBody>
      </p:sp>
    </p:spTree>
    <p:extLst>
      <p:ext uri="{BB962C8B-B14F-4D97-AF65-F5344CB8AC3E}">
        <p14:creationId xmlns:p14="http://schemas.microsoft.com/office/powerpoint/2010/main" val="466170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57107D-D729-C049-8450-64A964B6765F}" type="slidenum">
              <a:rPr lang="en-US" smtClean="0"/>
              <a:t>3</a:t>
            </a:fld>
            <a:endParaRPr lang="en-US"/>
          </a:p>
        </p:txBody>
      </p:sp>
    </p:spTree>
    <p:extLst>
      <p:ext uri="{BB962C8B-B14F-4D97-AF65-F5344CB8AC3E}">
        <p14:creationId xmlns:p14="http://schemas.microsoft.com/office/powerpoint/2010/main" val="839859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same business case that applies to other characteristics applies to including religion as part of diversity and inclusion initiatives.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what are some of the religious D&amp;I initiatives of major U.S. and international corporations?</a:t>
            </a:r>
            <a:r>
              <a:rPr lang="en-US" dirty="0">
                <a:effectLst/>
              </a:rPr>
              <a:t> I’ll give just a few examples.</a:t>
            </a:r>
            <a:endParaRPr lang="en-US" dirty="0"/>
          </a:p>
        </p:txBody>
      </p:sp>
      <p:sp>
        <p:nvSpPr>
          <p:cNvPr id="4" name="Slide Number Placeholder 3"/>
          <p:cNvSpPr>
            <a:spLocks noGrp="1"/>
          </p:cNvSpPr>
          <p:nvPr>
            <p:ph type="sldNum" sz="quarter" idx="5"/>
          </p:nvPr>
        </p:nvSpPr>
        <p:spPr/>
        <p:txBody>
          <a:bodyPr/>
          <a:lstStyle/>
          <a:p>
            <a:fld id="{D657107D-D729-C049-8450-64A964B6765F}" type="slidenum">
              <a:rPr lang="en-US" smtClean="0"/>
              <a:t>30</a:t>
            </a:fld>
            <a:endParaRPr lang="en-US"/>
          </a:p>
        </p:txBody>
      </p:sp>
    </p:spTree>
    <p:extLst>
      <p:ext uri="{BB962C8B-B14F-4D97-AF65-F5344CB8AC3E}">
        <p14:creationId xmlns:p14="http://schemas.microsoft.com/office/powerpoint/2010/main" val="3570161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same business case that applies to other characteristics applies to including religion as part of diversity and inclusion initiatives.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what are some of the religious D&amp;I initiatives of major U.S. and international corporations?</a:t>
            </a:r>
            <a:r>
              <a:rPr lang="en-US" dirty="0">
                <a:effectLst/>
              </a:rPr>
              <a:t> I’ll give just a few examples.</a:t>
            </a:r>
            <a:endParaRPr lang="en-US" dirty="0"/>
          </a:p>
        </p:txBody>
      </p:sp>
      <p:sp>
        <p:nvSpPr>
          <p:cNvPr id="4" name="Slide Number Placeholder 3"/>
          <p:cNvSpPr>
            <a:spLocks noGrp="1"/>
          </p:cNvSpPr>
          <p:nvPr>
            <p:ph type="sldNum" sz="quarter" idx="5"/>
          </p:nvPr>
        </p:nvSpPr>
        <p:spPr/>
        <p:txBody>
          <a:bodyPr/>
          <a:lstStyle/>
          <a:p>
            <a:fld id="{D657107D-D729-C049-8450-64A964B6765F}" type="slidenum">
              <a:rPr lang="en-US" smtClean="0"/>
              <a:t>31</a:t>
            </a:fld>
            <a:endParaRPr lang="en-US"/>
          </a:p>
        </p:txBody>
      </p:sp>
    </p:spTree>
    <p:extLst>
      <p:ext uri="{BB962C8B-B14F-4D97-AF65-F5344CB8AC3E}">
        <p14:creationId xmlns:p14="http://schemas.microsoft.com/office/powerpoint/2010/main" val="1195600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we’ve heard today, this year Texas Instruments’ Diversity Network celebrates 30 years of diversity leadership and trailblazing.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TI was one of the early pioneers of instilling diversity into its corporate culture, embracing the premise that a diverse employee base is likely to facilitate fresh and valuable ideas; and that employees perform at higher levels when they’re permitted to “bring their whole selves to work”.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the company has 15 grassroots, employee-led diversity resource groups that help foster and support a diverse and inclusive work environment, including faith-oriented groups for Christian, Jewish and Muslim employees. </a:t>
            </a:r>
            <a:endParaRPr lang="en-US" dirty="0"/>
          </a:p>
        </p:txBody>
      </p:sp>
      <p:sp>
        <p:nvSpPr>
          <p:cNvPr id="4" name="Slide Number Placeholder 3"/>
          <p:cNvSpPr>
            <a:spLocks noGrp="1"/>
          </p:cNvSpPr>
          <p:nvPr>
            <p:ph type="sldNum" sz="quarter" idx="5"/>
          </p:nvPr>
        </p:nvSpPr>
        <p:spPr/>
        <p:txBody>
          <a:bodyPr/>
          <a:lstStyle/>
          <a:p>
            <a:fld id="{D657107D-D729-C049-8450-64A964B6765F}" type="slidenum">
              <a:rPr lang="en-US" smtClean="0"/>
              <a:t>32</a:t>
            </a:fld>
            <a:endParaRPr lang="en-US"/>
          </a:p>
        </p:txBody>
      </p:sp>
    </p:spTree>
    <p:extLst>
      <p:ext uri="{BB962C8B-B14F-4D97-AF65-F5344CB8AC3E}">
        <p14:creationId xmlns:p14="http://schemas.microsoft.com/office/powerpoint/2010/main" val="3812204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third year in a row, Bloomberg is hosting Tanenbaum’s Religious Diversity Leadership Summit, cosponsored by DTCC and the Walt Disney Company. The summit explores what’s next in addressing religious diversity &amp; inclusion.</a:t>
            </a:r>
          </a:p>
        </p:txBody>
      </p:sp>
      <p:sp>
        <p:nvSpPr>
          <p:cNvPr id="4" name="Slide Number Placeholder 3"/>
          <p:cNvSpPr>
            <a:spLocks noGrp="1"/>
          </p:cNvSpPr>
          <p:nvPr>
            <p:ph type="sldNum" sz="quarter" idx="5"/>
          </p:nvPr>
        </p:nvSpPr>
        <p:spPr/>
        <p:txBody>
          <a:bodyPr/>
          <a:lstStyle/>
          <a:p>
            <a:fld id="{D657107D-D729-C049-8450-64A964B6765F}" type="slidenum">
              <a:rPr lang="en-US" smtClean="0"/>
              <a:t>33</a:t>
            </a:fld>
            <a:endParaRPr lang="en-US"/>
          </a:p>
        </p:txBody>
      </p:sp>
    </p:spTree>
    <p:extLst>
      <p:ext uri="{BB962C8B-B14F-4D97-AF65-F5344CB8AC3E}">
        <p14:creationId xmlns:p14="http://schemas.microsoft.com/office/powerpoint/2010/main" val="3103721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during the National Day of Prayer, Accenture hosted an opt-in virtual internal prayer event with employees from their various faith-oriented Employee Resource Groups leading prayers – including a humanist reflection – for our country. Accenture has pioneered in both faith-specific and interfaith Employee Resource Groups.</a:t>
            </a:r>
          </a:p>
        </p:txBody>
      </p:sp>
      <p:sp>
        <p:nvSpPr>
          <p:cNvPr id="4" name="Slide Number Placeholder 3"/>
          <p:cNvSpPr>
            <a:spLocks noGrp="1"/>
          </p:cNvSpPr>
          <p:nvPr>
            <p:ph type="sldNum" sz="quarter" idx="5"/>
          </p:nvPr>
        </p:nvSpPr>
        <p:spPr/>
        <p:txBody>
          <a:bodyPr/>
          <a:lstStyle/>
          <a:p>
            <a:fld id="{D657107D-D729-C049-8450-64A964B6765F}" type="slidenum">
              <a:rPr lang="en-US" smtClean="0"/>
              <a:t>34</a:t>
            </a:fld>
            <a:endParaRPr lang="en-US"/>
          </a:p>
        </p:txBody>
      </p:sp>
    </p:spTree>
    <p:extLst>
      <p:ext uri="{BB962C8B-B14F-4D97-AF65-F5344CB8AC3E}">
        <p14:creationId xmlns:p14="http://schemas.microsoft.com/office/powerpoint/2010/main" val="159029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57107D-D729-C049-8450-64A964B6765F}" type="slidenum">
              <a:rPr lang="en-US" smtClean="0"/>
              <a:t>35</a:t>
            </a:fld>
            <a:endParaRPr lang="en-US"/>
          </a:p>
        </p:txBody>
      </p:sp>
    </p:spTree>
    <p:extLst>
      <p:ext uri="{BB962C8B-B14F-4D97-AF65-F5344CB8AC3E}">
        <p14:creationId xmlns:p14="http://schemas.microsoft.com/office/powerpoint/2010/main" val="98587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57107D-D729-C049-8450-64A964B6765F}" type="slidenum">
              <a:rPr lang="en-US" smtClean="0"/>
              <a:t>36</a:t>
            </a:fld>
            <a:endParaRPr lang="en-US"/>
          </a:p>
        </p:txBody>
      </p:sp>
    </p:spTree>
    <p:extLst>
      <p:ext uri="{BB962C8B-B14F-4D97-AF65-F5344CB8AC3E}">
        <p14:creationId xmlns:p14="http://schemas.microsoft.com/office/powerpoint/2010/main" val="2232276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Tyson Foods, along with many companies across the country, employs chaplains to minister to the needs of their multi-faith team members. Karen </a:t>
            </a:r>
            <a:r>
              <a:rPr lang="en-US" dirty="0" err="1"/>
              <a:t>Diefendorf</a:t>
            </a:r>
            <a:r>
              <a:rPr lang="en-US" dirty="0"/>
              <a:t>, a retire US Army Command Chaplain, leads their chaplain force. Here’s a short video of their work.</a:t>
            </a:r>
          </a:p>
        </p:txBody>
      </p:sp>
      <p:sp>
        <p:nvSpPr>
          <p:cNvPr id="4" name="Slide Number Placeholder 3"/>
          <p:cNvSpPr>
            <a:spLocks noGrp="1"/>
          </p:cNvSpPr>
          <p:nvPr>
            <p:ph type="sldNum" sz="quarter" idx="5"/>
          </p:nvPr>
        </p:nvSpPr>
        <p:spPr/>
        <p:txBody>
          <a:bodyPr/>
          <a:lstStyle/>
          <a:p>
            <a:fld id="{D657107D-D729-C049-8450-64A964B6765F}" type="slidenum">
              <a:rPr lang="en-US" smtClean="0"/>
              <a:t>37</a:t>
            </a:fld>
            <a:endParaRPr lang="en-US"/>
          </a:p>
        </p:txBody>
      </p:sp>
    </p:spTree>
    <p:extLst>
      <p:ext uri="{BB962C8B-B14F-4D97-AF65-F5344CB8AC3E}">
        <p14:creationId xmlns:p14="http://schemas.microsoft.com/office/powerpoint/2010/main" val="2358050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57107D-D729-C049-8450-64A964B6765F}" type="slidenum">
              <a:rPr lang="en-US" smtClean="0"/>
              <a:t>38</a:t>
            </a:fld>
            <a:endParaRPr lang="en-US"/>
          </a:p>
        </p:txBody>
      </p:sp>
    </p:spTree>
    <p:extLst>
      <p:ext uri="{BB962C8B-B14F-4D97-AF65-F5344CB8AC3E}">
        <p14:creationId xmlns:p14="http://schemas.microsoft.com/office/powerpoint/2010/main" val="3259699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I’ll conclude with a call out to numerous companies that have signed the Corporate Pledge on Religious Diversity &amp; Inclusion. In the lunchtime session, we’ll specifically have an opportunity to explore and discuss resources aimed at helping companies fulfill the aspirations of the pledge, which you have a copy of on your chairs. This one minute video is a signing ceremony we held in Korea during the Paralympic Games when we give awards, in partnership with the United Nations Global Compact, for business leaders advancing interfaith understanding and peace – an award TI’s CEO should be nominated for, by the way!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657107D-D729-C049-8450-64A964B6765F}" type="slidenum">
              <a:rPr lang="en-US" smtClean="0"/>
              <a:t>39</a:t>
            </a:fld>
            <a:endParaRPr lang="en-US"/>
          </a:p>
        </p:txBody>
      </p:sp>
    </p:spTree>
    <p:extLst>
      <p:ext uri="{BB962C8B-B14F-4D97-AF65-F5344CB8AC3E}">
        <p14:creationId xmlns:p14="http://schemas.microsoft.com/office/powerpoint/2010/main" val="1173330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I led the international data project at the Pew Research Center from 2008-2014, we projected that our planet will have 2.3 billion more religiously affiliated people by 2050 compared with just 0.1 billion more religiously unaffiliated people.</a:t>
            </a:r>
          </a:p>
        </p:txBody>
      </p:sp>
      <p:sp>
        <p:nvSpPr>
          <p:cNvPr id="4" name="Slide Number Placeholder 3"/>
          <p:cNvSpPr>
            <a:spLocks noGrp="1"/>
          </p:cNvSpPr>
          <p:nvPr>
            <p:ph type="sldNum" sz="quarter" idx="5"/>
          </p:nvPr>
        </p:nvSpPr>
        <p:spPr/>
        <p:txBody>
          <a:bodyPr/>
          <a:lstStyle/>
          <a:p>
            <a:fld id="{D657107D-D729-C049-8450-64A964B6765F}" type="slidenum">
              <a:rPr lang="en-US" smtClean="0"/>
              <a:t>4</a:t>
            </a:fld>
            <a:endParaRPr lang="en-US"/>
          </a:p>
        </p:txBody>
      </p:sp>
    </p:spTree>
    <p:extLst>
      <p:ext uri="{BB962C8B-B14F-4D97-AF65-F5344CB8AC3E}">
        <p14:creationId xmlns:p14="http://schemas.microsoft.com/office/powerpoint/2010/main" val="1935562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8D7B64-456C-D94F-8D64-D1011798DDAD}"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764074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That’s like religion “winning” 23-to-1. </a:t>
            </a:r>
            <a:endParaRPr lang="en-US" dirty="0"/>
          </a:p>
        </p:txBody>
      </p:sp>
      <p:sp>
        <p:nvSpPr>
          <p:cNvPr id="4" name="Slide Number Placeholder 3"/>
          <p:cNvSpPr>
            <a:spLocks noGrp="1"/>
          </p:cNvSpPr>
          <p:nvPr>
            <p:ph type="sldNum" sz="quarter" idx="5"/>
          </p:nvPr>
        </p:nvSpPr>
        <p:spPr/>
        <p:txBody>
          <a:bodyPr/>
          <a:lstStyle/>
          <a:p>
            <a:fld id="{D657107D-D729-C049-8450-64A964B6765F}" type="slidenum">
              <a:rPr lang="en-US" smtClean="0"/>
              <a:t>5</a:t>
            </a:fld>
            <a:endParaRPr lang="en-US"/>
          </a:p>
        </p:txBody>
      </p:sp>
    </p:spTree>
    <p:extLst>
      <p:ext uri="{BB962C8B-B14F-4D97-AF65-F5344CB8AC3E}">
        <p14:creationId xmlns:p14="http://schemas.microsoft.com/office/powerpoint/2010/main" val="1230947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religious growth is changing the global marketplace. Today, three of the top five economies are Christian-majority.</a:t>
            </a:r>
          </a:p>
        </p:txBody>
      </p:sp>
      <p:sp>
        <p:nvSpPr>
          <p:cNvPr id="4" name="Slide Number Placeholder 3"/>
          <p:cNvSpPr>
            <a:spLocks noGrp="1"/>
          </p:cNvSpPr>
          <p:nvPr>
            <p:ph type="sldNum" sz="quarter" idx="5"/>
          </p:nvPr>
        </p:nvSpPr>
        <p:spPr/>
        <p:txBody>
          <a:bodyPr/>
          <a:lstStyle/>
          <a:p>
            <a:fld id="{D657107D-D729-C049-8450-64A964B6765F}" type="slidenum">
              <a:rPr lang="en-US" smtClean="0"/>
              <a:t>6</a:t>
            </a:fld>
            <a:endParaRPr lang="en-US"/>
          </a:p>
        </p:txBody>
      </p:sp>
    </p:spTree>
    <p:extLst>
      <p:ext uri="{BB962C8B-B14F-4D97-AF65-F5344CB8AC3E}">
        <p14:creationId xmlns:p14="http://schemas.microsoft.com/office/powerpoint/2010/main" val="2585154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in 40 years, only one is projected to be. The other four top economies in 2050 will include countries where Hindus, Muslims, Buddhists and the unaffiliated predominate.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Research shows that this religious growth can be good for the workplace and the bottom lines of businesses – as long as restrictions on freedom of religion or belief are kept low.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such countries, innovative strength is more than twice as high as in countries where governments and societies don’t respect freedom of religion or belief. So, freedom to believe – or not believe – is good for business, as I’ll come back to in a moment.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the data on respect for freedom of religion or belief in the U.S. and worldwide are very concerning.</a:t>
            </a:r>
          </a:p>
        </p:txBody>
      </p:sp>
      <p:sp>
        <p:nvSpPr>
          <p:cNvPr id="4" name="Slide Number Placeholder 3"/>
          <p:cNvSpPr>
            <a:spLocks noGrp="1"/>
          </p:cNvSpPr>
          <p:nvPr>
            <p:ph type="sldNum" sz="quarter" idx="5"/>
          </p:nvPr>
        </p:nvSpPr>
        <p:spPr/>
        <p:txBody>
          <a:bodyPr/>
          <a:lstStyle/>
          <a:p>
            <a:fld id="{D657107D-D729-C049-8450-64A964B6765F}" type="slidenum">
              <a:rPr lang="en-US" smtClean="0"/>
              <a:t>7</a:t>
            </a:fld>
            <a:endParaRPr lang="en-US"/>
          </a:p>
        </p:txBody>
      </p:sp>
    </p:spTree>
    <p:extLst>
      <p:ext uri="{BB962C8B-B14F-4D97-AF65-F5344CB8AC3E}">
        <p14:creationId xmlns:p14="http://schemas.microsoft.com/office/powerpoint/2010/main" val="880466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Grp="1" noRot="1" noChangeAspect="1" noChangeArrowheads="1" noTextEdit="1"/>
          </p:cNvSpPr>
          <p:nvPr>
            <p:ph type="sldImg"/>
          </p:nvPr>
        </p:nvSpPr>
        <p:spPr>
          <a:xfrm>
            <a:off x="2305050" y="519113"/>
            <a:ext cx="4614863" cy="2595562"/>
          </a:xfrm>
          <a:solidFill>
            <a:srgbClr val="FFFFFF"/>
          </a:solidFill>
          <a:ln/>
        </p:spPr>
      </p:sp>
      <p:sp>
        <p:nvSpPr>
          <p:cNvPr id="46083" name="Rectangle 2"/>
          <p:cNvSpPr>
            <a:spLocks noGrp="1" noChangeArrowheads="1"/>
          </p:cNvSpPr>
          <p:nvPr>
            <p:ph type="body" idx="1"/>
          </p:nvPr>
        </p:nvSpPr>
        <p:spPr>
          <a:noFill/>
          <a:ln/>
        </p:spPr>
        <p:txBody>
          <a:bodyPr/>
          <a:lstStyle/>
          <a:p>
            <a:pPr eaLnBrk="1" hangingPunct="1">
              <a:lnSpc>
                <a:spcPts val="1619"/>
              </a:lnSpc>
            </a:pPr>
            <a:r>
              <a:rPr lang="en-US" sz="1300" kern="1200" dirty="0">
                <a:solidFill>
                  <a:schemeClr val="tx1"/>
                </a:solidFill>
                <a:effectLst/>
                <a:latin typeface="Gill Sans" charset="0"/>
                <a:ea typeface="+mn-ea"/>
                <a:cs typeface="+mn-cs"/>
              </a:rPr>
              <a:t>Annual studies that I initiated while at the Pew Research Center find that restrictions on religion and belief are high or very high in 40% of countries. </a:t>
            </a:r>
            <a:endParaRPr lang="en-US" altLang="en-US" sz="1300" dirty="0">
              <a:latin typeface="Georgia Bold" charset="0"/>
              <a:ea typeface="Georgia Bold" charset="0"/>
              <a:cs typeface="Georgia Bold" charset="0"/>
              <a:sym typeface="Georgia Bold" charset="0"/>
            </a:endParaRPr>
          </a:p>
        </p:txBody>
      </p:sp>
    </p:spTree>
    <p:extLst>
      <p:ext uri="{BB962C8B-B14F-4D97-AF65-F5344CB8AC3E}">
        <p14:creationId xmlns:p14="http://schemas.microsoft.com/office/powerpoint/2010/main" val="2726500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Grp="1" noRot="1" noChangeAspect="1" noChangeArrowheads="1" noTextEdit="1"/>
          </p:cNvSpPr>
          <p:nvPr>
            <p:ph type="sldImg"/>
          </p:nvPr>
        </p:nvSpPr>
        <p:spPr>
          <a:xfrm>
            <a:off x="2305050" y="519113"/>
            <a:ext cx="4614863" cy="2595562"/>
          </a:xfrm>
          <a:solidFill>
            <a:srgbClr val="FFFFFF"/>
          </a:solidFill>
          <a:ln/>
        </p:spPr>
      </p:sp>
      <p:sp>
        <p:nvSpPr>
          <p:cNvPr id="46083" name="Rectangle 2"/>
          <p:cNvSpPr>
            <a:spLocks noGrp="1" noChangeArrowheads="1"/>
          </p:cNvSpPr>
          <p:nvPr>
            <p:ph type="body" idx="1"/>
          </p:nvPr>
        </p:nvSpPr>
        <p:spPr>
          <a:noFill/>
          <a:ln/>
        </p:spPr>
        <p:txBody>
          <a:bodyPr/>
          <a:lstStyle/>
          <a:p>
            <a:pPr eaLnBrk="1" hangingPunct="1">
              <a:lnSpc>
                <a:spcPts val="1619"/>
              </a:lnSpc>
            </a:pPr>
            <a:r>
              <a:rPr lang="en-US" altLang="en-US" sz="1400" dirty="0">
                <a:latin typeface="Lucida Grande" charset="0"/>
                <a:ea typeface="Lucida Grande" charset="0"/>
                <a:cs typeface="Lucida Grande" charset="0"/>
                <a:sym typeface="Lucida Grande" charset="0"/>
              </a:rPr>
              <a:t>But because some of these countries (like China) are very populous, some 5.9 billion people (nearly 80% of the world’s population) live in countries with a high or very high level of restrictions on religion.</a:t>
            </a:r>
          </a:p>
        </p:txBody>
      </p:sp>
    </p:spTree>
    <p:extLst>
      <p:ext uri="{BB962C8B-B14F-4D97-AF65-F5344CB8AC3E}">
        <p14:creationId xmlns:p14="http://schemas.microsoft.com/office/powerpoint/2010/main" val="1419815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C5ECA-E3FC-9840-B781-1DB47EE9E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B3A721-C064-AF44-ABE1-52831C9C4C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6BCBEB-6934-7D4E-8F0A-6C8E31C5839F}"/>
              </a:ext>
            </a:extLst>
          </p:cNvPr>
          <p:cNvSpPr>
            <a:spLocks noGrp="1"/>
          </p:cNvSpPr>
          <p:nvPr>
            <p:ph type="dt" sz="half" idx="10"/>
          </p:nvPr>
        </p:nvSpPr>
        <p:spPr/>
        <p:txBody>
          <a:bodyPr/>
          <a:lstStyle/>
          <a:p>
            <a:fld id="{F50340EE-43AC-0747-9396-0E38D945B4C9}" type="datetimeFigureOut">
              <a:rPr lang="en-US" smtClean="0"/>
              <a:t>7/6/19</a:t>
            </a:fld>
            <a:endParaRPr lang="en-US"/>
          </a:p>
        </p:txBody>
      </p:sp>
      <p:sp>
        <p:nvSpPr>
          <p:cNvPr id="5" name="Footer Placeholder 4">
            <a:extLst>
              <a:ext uri="{FF2B5EF4-FFF2-40B4-BE49-F238E27FC236}">
                <a16:creationId xmlns:a16="http://schemas.microsoft.com/office/drawing/2014/main" id="{491363DA-C706-AD45-B80B-CBD2535B3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19D19-CB17-5E40-AE1F-FF7B8671CD0E}"/>
              </a:ext>
            </a:extLst>
          </p:cNvPr>
          <p:cNvSpPr>
            <a:spLocks noGrp="1"/>
          </p:cNvSpPr>
          <p:nvPr>
            <p:ph type="sldNum" sz="quarter" idx="12"/>
          </p:nvPr>
        </p:nvSpPr>
        <p:spPr/>
        <p:txBody>
          <a:bodyPr/>
          <a:lstStyle/>
          <a:p>
            <a:fld id="{71CB236B-9A50-4549-84A1-7F7BF770A545}" type="slidenum">
              <a:rPr lang="en-US" smtClean="0"/>
              <a:t>‹#›</a:t>
            </a:fld>
            <a:endParaRPr lang="en-US"/>
          </a:p>
        </p:txBody>
      </p:sp>
    </p:spTree>
    <p:extLst>
      <p:ext uri="{BB962C8B-B14F-4D97-AF65-F5344CB8AC3E}">
        <p14:creationId xmlns:p14="http://schemas.microsoft.com/office/powerpoint/2010/main" val="377001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E6E6A-CF05-5647-8BEF-736EAA9809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E50516-F24C-3443-8D3E-1EB084C612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D1AC4F-D284-D94A-98E0-4A2C8E879B40}"/>
              </a:ext>
            </a:extLst>
          </p:cNvPr>
          <p:cNvSpPr>
            <a:spLocks noGrp="1"/>
          </p:cNvSpPr>
          <p:nvPr>
            <p:ph type="dt" sz="half" idx="10"/>
          </p:nvPr>
        </p:nvSpPr>
        <p:spPr/>
        <p:txBody>
          <a:bodyPr/>
          <a:lstStyle/>
          <a:p>
            <a:fld id="{F50340EE-43AC-0747-9396-0E38D945B4C9}" type="datetimeFigureOut">
              <a:rPr lang="en-US" smtClean="0"/>
              <a:t>7/6/19</a:t>
            </a:fld>
            <a:endParaRPr lang="en-US"/>
          </a:p>
        </p:txBody>
      </p:sp>
      <p:sp>
        <p:nvSpPr>
          <p:cNvPr id="5" name="Footer Placeholder 4">
            <a:extLst>
              <a:ext uri="{FF2B5EF4-FFF2-40B4-BE49-F238E27FC236}">
                <a16:creationId xmlns:a16="http://schemas.microsoft.com/office/drawing/2014/main" id="{329D36B5-4AFA-F84A-A808-8492D87A52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52100B-4F28-5242-A1DD-2510DF175C75}"/>
              </a:ext>
            </a:extLst>
          </p:cNvPr>
          <p:cNvSpPr>
            <a:spLocks noGrp="1"/>
          </p:cNvSpPr>
          <p:nvPr>
            <p:ph type="sldNum" sz="quarter" idx="12"/>
          </p:nvPr>
        </p:nvSpPr>
        <p:spPr/>
        <p:txBody>
          <a:bodyPr/>
          <a:lstStyle/>
          <a:p>
            <a:fld id="{71CB236B-9A50-4549-84A1-7F7BF770A545}" type="slidenum">
              <a:rPr lang="en-US" smtClean="0"/>
              <a:t>‹#›</a:t>
            </a:fld>
            <a:endParaRPr lang="en-US"/>
          </a:p>
        </p:txBody>
      </p:sp>
    </p:spTree>
    <p:extLst>
      <p:ext uri="{BB962C8B-B14F-4D97-AF65-F5344CB8AC3E}">
        <p14:creationId xmlns:p14="http://schemas.microsoft.com/office/powerpoint/2010/main" val="366016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F3A569-6157-8C4A-B2E6-87910F3059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3DB900-1C40-D846-84A7-B9D51470A1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AF1FD4-1F7E-1640-9640-511F55C27B27}"/>
              </a:ext>
            </a:extLst>
          </p:cNvPr>
          <p:cNvSpPr>
            <a:spLocks noGrp="1"/>
          </p:cNvSpPr>
          <p:nvPr>
            <p:ph type="dt" sz="half" idx="10"/>
          </p:nvPr>
        </p:nvSpPr>
        <p:spPr/>
        <p:txBody>
          <a:bodyPr/>
          <a:lstStyle/>
          <a:p>
            <a:fld id="{F50340EE-43AC-0747-9396-0E38D945B4C9}" type="datetimeFigureOut">
              <a:rPr lang="en-US" smtClean="0"/>
              <a:t>7/6/19</a:t>
            </a:fld>
            <a:endParaRPr lang="en-US"/>
          </a:p>
        </p:txBody>
      </p:sp>
      <p:sp>
        <p:nvSpPr>
          <p:cNvPr id="5" name="Footer Placeholder 4">
            <a:extLst>
              <a:ext uri="{FF2B5EF4-FFF2-40B4-BE49-F238E27FC236}">
                <a16:creationId xmlns:a16="http://schemas.microsoft.com/office/drawing/2014/main" id="{F6B32857-8AA5-604E-AA30-98C0F0EF8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2AC7B-47FB-7F47-9797-317EB25AA126}"/>
              </a:ext>
            </a:extLst>
          </p:cNvPr>
          <p:cNvSpPr>
            <a:spLocks noGrp="1"/>
          </p:cNvSpPr>
          <p:nvPr>
            <p:ph type="sldNum" sz="quarter" idx="12"/>
          </p:nvPr>
        </p:nvSpPr>
        <p:spPr/>
        <p:txBody>
          <a:bodyPr/>
          <a:lstStyle/>
          <a:p>
            <a:fld id="{71CB236B-9A50-4549-84A1-7F7BF770A545}" type="slidenum">
              <a:rPr lang="en-US" smtClean="0"/>
              <a:t>‹#›</a:t>
            </a:fld>
            <a:endParaRPr lang="en-US"/>
          </a:p>
        </p:txBody>
      </p:sp>
    </p:spTree>
    <p:extLst>
      <p:ext uri="{BB962C8B-B14F-4D97-AF65-F5344CB8AC3E}">
        <p14:creationId xmlns:p14="http://schemas.microsoft.com/office/powerpoint/2010/main" val="148509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1 Picture">
    <p:spTree>
      <p:nvGrpSpPr>
        <p:cNvPr id="1" name=""/>
        <p:cNvGrpSpPr/>
        <p:nvPr/>
      </p:nvGrpSpPr>
      <p:grpSpPr>
        <a:xfrm>
          <a:off x="0" y="0"/>
          <a:ext cx="0" cy="0"/>
          <a:chOff x="0" y="0"/>
          <a:chExt cx="0" cy="0"/>
        </a:xfrm>
      </p:grpSpPr>
      <p:grpSp>
        <p:nvGrpSpPr>
          <p:cNvPr id="2" name="Group 8"/>
          <p:cNvGrpSpPr/>
          <p:nvPr userDrawn="1"/>
        </p:nvGrpSpPr>
        <p:grpSpPr>
          <a:xfrm>
            <a:off x="-3174" y="0"/>
            <a:ext cx="12198352" cy="6858000"/>
            <a:chOff x="-3175" y="0"/>
            <a:chExt cx="12195175" cy="6858000"/>
          </a:xfrm>
        </p:grpSpPr>
        <p:sp>
          <p:nvSpPr>
            <p:cNvPr id="11" name="Rectangle 10"/>
            <p:cNvSpPr/>
            <p:nvPr userDrawn="1"/>
          </p:nvSpPr>
          <p:spPr>
            <a:xfrm>
              <a:off x="-3175" y="0"/>
              <a:ext cx="12192000" cy="914400"/>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0"/>
              <a:endParaRPr lang="en-US" sz="1799" dirty="0">
                <a:solidFill>
                  <a:srgbClr val="FFFFFF"/>
                </a:solidFill>
              </a:endParaRPr>
            </a:p>
          </p:txBody>
        </p:sp>
        <p:sp>
          <p:nvSpPr>
            <p:cNvPr id="12" name="Rectangle 11"/>
            <p:cNvSpPr/>
            <p:nvPr userDrawn="1"/>
          </p:nvSpPr>
          <p:spPr>
            <a:xfrm>
              <a:off x="0" y="6515100"/>
              <a:ext cx="12192000" cy="342900"/>
            </a:xfrm>
            <a:prstGeom prst="rect">
              <a:avLst/>
            </a:prstGeom>
            <a:solidFill>
              <a:srgbClr val="00B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0"/>
              <a:endParaRPr lang="en-US" sz="1799" dirty="0">
                <a:solidFill>
                  <a:srgbClr val="FFFFFF"/>
                </a:solidFill>
              </a:endParaRPr>
            </a:p>
          </p:txBody>
        </p:sp>
      </p:grpSp>
      <p:sp>
        <p:nvSpPr>
          <p:cNvPr id="5" name="Date Placeholder 4"/>
          <p:cNvSpPr>
            <a:spLocks noGrp="1"/>
          </p:cNvSpPr>
          <p:nvPr>
            <p:ph type="dt" sz="half" idx="10"/>
          </p:nvPr>
        </p:nvSpPr>
        <p:spPr>
          <a:xfrm>
            <a:off x="4725989" y="6492878"/>
            <a:ext cx="2743200" cy="365125"/>
          </a:xfrm>
          <a:prstGeom prst="rect">
            <a:avLst/>
          </a:prstGeom>
        </p:spPr>
        <p:txBody>
          <a:bodyPr/>
          <a:lstStyle>
            <a:lvl1pPr algn="ctr">
              <a:defRPr>
                <a:solidFill>
                  <a:schemeClr val="bg1"/>
                </a:solidFill>
                <a:latin typeface="Georgia" charset="0"/>
                <a:ea typeface="Georgia" charset="0"/>
                <a:cs typeface="Georgia" charset="0"/>
              </a:defRPr>
            </a:lvl1pPr>
          </a:lstStyle>
          <a:p>
            <a:pPr defTabSz="914190"/>
            <a:fld id="{92CE3706-936C-0C47-ADB6-4ADFC3A32C81}" type="datetimeFigureOut">
              <a:rPr lang="en-US" sz="1799" smtClean="0">
                <a:solidFill>
                  <a:srgbClr val="FFFFFF"/>
                </a:solidFill>
              </a:rPr>
              <a:pPr defTabSz="914190"/>
              <a:t>7/6/19</a:t>
            </a:fld>
            <a:endParaRPr lang="en-US" sz="1799"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p>
            <a:fld id="{9607DF7C-7C7E-3C42-9083-98588714620A}" type="slidenum">
              <a:rPr lang="en-US" smtClean="0">
                <a:solidFill>
                  <a:srgbClr val="FFFFFF"/>
                </a:solidFill>
              </a:rPr>
              <a:pPr/>
              <a:t>‹#›</a:t>
            </a:fld>
            <a:endParaRPr lang="en-US" dirty="0">
              <a:solidFill>
                <a:srgbClr val="FFFFFF"/>
              </a:solidFill>
            </a:endParaRPr>
          </a:p>
        </p:txBody>
      </p:sp>
      <p:sp>
        <p:nvSpPr>
          <p:cNvPr id="8" name="Picture Placeholder 2"/>
          <p:cNvSpPr>
            <a:spLocks noGrp="1"/>
          </p:cNvSpPr>
          <p:nvPr>
            <p:ph type="pic" idx="13"/>
          </p:nvPr>
        </p:nvSpPr>
        <p:spPr>
          <a:xfrm>
            <a:off x="597056" y="1310220"/>
            <a:ext cx="10975658" cy="45804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6" name="Text Placeholder 15"/>
          <p:cNvSpPr>
            <a:spLocks noGrp="1"/>
          </p:cNvSpPr>
          <p:nvPr>
            <p:ph type="body" sz="quarter" idx="14" hasCustomPrompt="1"/>
          </p:nvPr>
        </p:nvSpPr>
        <p:spPr>
          <a:xfrm>
            <a:off x="597056" y="0"/>
            <a:ext cx="10975658" cy="914400"/>
          </a:xfrm>
        </p:spPr>
        <p:txBody>
          <a:bodyPr anchor="ctr">
            <a:noAutofit/>
          </a:bodyPr>
          <a:lstStyle>
            <a:lvl1pPr>
              <a:defRPr sz="3200" cap="none" baseline="0">
                <a:solidFill>
                  <a:schemeClr val="bg1"/>
                </a:solidFill>
              </a:defRPr>
            </a:lvl1pPr>
          </a:lstStyle>
          <a:p>
            <a:pPr lvl="0"/>
            <a:r>
              <a:rPr lang="en-US" dirty="0"/>
              <a:t>Slide Headline</a:t>
            </a:r>
          </a:p>
        </p:txBody>
      </p:sp>
    </p:spTree>
    <p:extLst>
      <p:ext uri="{BB962C8B-B14F-4D97-AF65-F5344CB8AC3E}">
        <p14:creationId xmlns:p14="http://schemas.microsoft.com/office/powerpoint/2010/main" val="14010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AFA87-E504-9641-B4D5-03FB77DED9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73968-8D53-814B-8A11-AA2324A5F0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81414-FCD7-F046-9467-5DA8FB715E47}"/>
              </a:ext>
            </a:extLst>
          </p:cNvPr>
          <p:cNvSpPr>
            <a:spLocks noGrp="1"/>
          </p:cNvSpPr>
          <p:nvPr>
            <p:ph type="dt" sz="half" idx="10"/>
          </p:nvPr>
        </p:nvSpPr>
        <p:spPr/>
        <p:txBody>
          <a:bodyPr/>
          <a:lstStyle/>
          <a:p>
            <a:fld id="{F50340EE-43AC-0747-9396-0E38D945B4C9}" type="datetimeFigureOut">
              <a:rPr lang="en-US" smtClean="0"/>
              <a:t>7/6/19</a:t>
            </a:fld>
            <a:endParaRPr lang="en-US"/>
          </a:p>
        </p:txBody>
      </p:sp>
      <p:sp>
        <p:nvSpPr>
          <p:cNvPr id="5" name="Footer Placeholder 4">
            <a:extLst>
              <a:ext uri="{FF2B5EF4-FFF2-40B4-BE49-F238E27FC236}">
                <a16:creationId xmlns:a16="http://schemas.microsoft.com/office/drawing/2014/main" id="{C5A9DA58-1049-B145-BC9C-071A8F637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C8140D-9B2F-3E47-8E22-3135753A22B5}"/>
              </a:ext>
            </a:extLst>
          </p:cNvPr>
          <p:cNvSpPr>
            <a:spLocks noGrp="1"/>
          </p:cNvSpPr>
          <p:nvPr>
            <p:ph type="sldNum" sz="quarter" idx="12"/>
          </p:nvPr>
        </p:nvSpPr>
        <p:spPr/>
        <p:txBody>
          <a:bodyPr/>
          <a:lstStyle/>
          <a:p>
            <a:fld id="{71CB236B-9A50-4549-84A1-7F7BF770A545}" type="slidenum">
              <a:rPr lang="en-US" smtClean="0"/>
              <a:t>‹#›</a:t>
            </a:fld>
            <a:endParaRPr lang="en-US"/>
          </a:p>
        </p:txBody>
      </p:sp>
    </p:spTree>
    <p:extLst>
      <p:ext uri="{BB962C8B-B14F-4D97-AF65-F5344CB8AC3E}">
        <p14:creationId xmlns:p14="http://schemas.microsoft.com/office/powerpoint/2010/main" val="120797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97D6C-D26F-5F4C-906B-3C275B116A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B8A6DD-0711-644E-81EF-5C91A16B39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E8051F-1E31-D74E-9007-4343E7777701}"/>
              </a:ext>
            </a:extLst>
          </p:cNvPr>
          <p:cNvSpPr>
            <a:spLocks noGrp="1"/>
          </p:cNvSpPr>
          <p:nvPr>
            <p:ph type="dt" sz="half" idx="10"/>
          </p:nvPr>
        </p:nvSpPr>
        <p:spPr/>
        <p:txBody>
          <a:bodyPr/>
          <a:lstStyle/>
          <a:p>
            <a:fld id="{F50340EE-43AC-0747-9396-0E38D945B4C9}" type="datetimeFigureOut">
              <a:rPr lang="en-US" smtClean="0"/>
              <a:t>7/6/19</a:t>
            </a:fld>
            <a:endParaRPr lang="en-US"/>
          </a:p>
        </p:txBody>
      </p:sp>
      <p:sp>
        <p:nvSpPr>
          <p:cNvPr id="5" name="Footer Placeholder 4">
            <a:extLst>
              <a:ext uri="{FF2B5EF4-FFF2-40B4-BE49-F238E27FC236}">
                <a16:creationId xmlns:a16="http://schemas.microsoft.com/office/drawing/2014/main" id="{4DA9505D-56F6-9F4E-8575-F802692D6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126E2-15B0-4F44-A1DC-95860AA4268E}"/>
              </a:ext>
            </a:extLst>
          </p:cNvPr>
          <p:cNvSpPr>
            <a:spLocks noGrp="1"/>
          </p:cNvSpPr>
          <p:nvPr>
            <p:ph type="sldNum" sz="quarter" idx="12"/>
          </p:nvPr>
        </p:nvSpPr>
        <p:spPr/>
        <p:txBody>
          <a:bodyPr/>
          <a:lstStyle/>
          <a:p>
            <a:fld id="{71CB236B-9A50-4549-84A1-7F7BF770A545}" type="slidenum">
              <a:rPr lang="en-US" smtClean="0"/>
              <a:t>‹#›</a:t>
            </a:fld>
            <a:endParaRPr lang="en-US"/>
          </a:p>
        </p:txBody>
      </p:sp>
    </p:spTree>
    <p:extLst>
      <p:ext uri="{BB962C8B-B14F-4D97-AF65-F5344CB8AC3E}">
        <p14:creationId xmlns:p14="http://schemas.microsoft.com/office/powerpoint/2010/main" val="243720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ED34C-34BF-704F-9E3F-D336A2D9DC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CD300-47ED-9E4A-A573-57F0A12D92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8021E6-4EA7-8540-B4FA-5EC3AB3C24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AE6F3-C9E9-454A-BDDD-B4C3406929E4}"/>
              </a:ext>
            </a:extLst>
          </p:cNvPr>
          <p:cNvSpPr>
            <a:spLocks noGrp="1"/>
          </p:cNvSpPr>
          <p:nvPr>
            <p:ph type="dt" sz="half" idx="10"/>
          </p:nvPr>
        </p:nvSpPr>
        <p:spPr/>
        <p:txBody>
          <a:bodyPr/>
          <a:lstStyle/>
          <a:p>
            <a:fld id="{F50340EE-43AC-0747-9396-0E38D945B4C9}" type="datetimeFigureOut">
              <a:rPr lang="en-US" smtClean="0"/>
              <a:t>7/6/19</a:t>
            </a:fld>
            <a:endParaRPr lang="en-US"/>
          </a:p>
        </p:txBody>
      </p:sp>
      <p:sp>
        <p:nvSpPr>
          <p:cNvPr id="6" name="Footer Placeholder 5">
            <a:extLst>
              <a:ext uri="{FF2B5EF4-FFF2-40B4-BE49-F238E27FC236}">
                <a16:creationId xmlns:a16="http://schemas.microsoft.com/office/drawing/2014/main" id="{6DE024ED-C7D5-8945-B591-4D41691A5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0F5915-5A27-3447-9177-1DDE1E75A1E2}"/>
              </a:ext>
            </a:extLst>
          </p:cNvPr>
          <p:cNvSpPr>
            <a:spLocks noGrp="1"/>
          </p:cNvSpPr>
          <p:nvPr>
            <p:ph type="sldNum" sz="quarter" idx="12"/>
          </p:nvPr>
        </p:nvSpPr>
        <p:spPr/>
        <p:txBody>
          <a:bodyPr/>
          <a:lstStyle/>
          <a:p>
            <a:fld id="{71CB236B-9A50-4549-84A1-7F7BF770A545}" type="slidenum">
              <a:rPr lang="en-US" smtClean="0"/>
              <a:t>‹#›</a:t>
            </a:fld>
            <a:endParaRPr lang="en-US"/>
          </a:p>
        </p:txBody>
      </p:sp>
    </p:spTree>
    <p:extLst>
      <p:ext uri="{BB962C8B-B14F-4D97-AF65-F5344CB8AC3E}">
        <p14:creationId xmlns:p14="http://schemas.microsoft.com/office/powerpoint/2010/main" val="62333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93DBF-9371-104E-BA49-BB894B1EF4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0DC817-D90E-5A4D-BF99-349A558C03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B06124-8773-0446-8073-C74E6829DF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8898EC-6A32-B14B-BD34-8B3E2EA404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99BAC9-5A7A-9740-845D-9D7477D586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914C8C-7018-E445-91D0-E1201207BCC3}"/>
              </a:ext>
            </a:extLst>
          </p:cNvPr>
          <p:cNvSpPr>
            <a:spLocks noGrp="1"/>
          </p:cNvSpPr>
          <p:nvPr>
            <p:ph type="dt" sz="half" idx="10"/>
          </p:nvPr>
        </p:nvSpPr>
        <p:spPr/>
        <p:txBody>
          <a:bodyPr/>
          <a:lstStyle/>
          <a:p>
            <a:fld id="{F50340EE-43AC-0747-9396-0E38D945B4C9}" type="datetimeFigureOut">
              <a:rPr lang="en-US" smtClean="0"/>
              <a:t>7/6/19</a:t>
            </a:fld>
            <a:endParaRPr lang="en-US"/>
          </a:p>
        </p:txBody>
      </p:sp>
      <p:sp>
        <p:nvSpPr>
          <p:cNvPr id="8" name="Footer Placeholder 7">
            <a:extLst>
              <a:ext uri="{FF2B5EF4-FFF2-40B4-BE49-F238E27FC236}">
                <a16:creationId xmlns:a16="http://schemas.microsoft.com/office/drawing/2014/main" id="{CB87B2E7-C66C-884C-979D-91C91954B9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B7462F-BDFE-384E-A1B5-570A680C20CD}"/>
              </a:ext>
            </a:extLst>
          </p:cNvPr>
          <p:cNvSpPr>
            <a:spLocks noGrp="1"/>
          </p:cNvSpPr>
          <p:nvPr>
            <p:ph type="sldNum" sz="quarter" idx="12"/>
          </p:nvPr>
        </p:nvSpPr>
        <p:spPr/>
        <p:txBody>
          <a:bodyPr/>
          <a:lstStyle/>
          <a:p>
            <a:fld id="{71CB236B-9A50-4549-84A1-7F7BF770A545}" type="slidenum">
              <a:rPr lang="en-US" smtClean="0"/>
              <a:t>‹#›</a:t>
            </a:fld>
            <a:endParaRPr lang="en-US"/>
          </a:p>
        </p:txBody>
      </p:sp>
    </p:spTree>
    <p:extLst>
      <p:ext uri="{BB962C8B-B14F-4D97-AF65-F5344CB8AC3E}">
        <p14:creationId xmlns:p14="http://schemas.microsoft.com/office/powerpoint/2010/main" val="397336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3C442-D744-A844-9496-48D62898C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1D8273-ED0A-E645-B085-5BA483BD2434}"/>
              </a:ext>
            </a:extLst>
          </p:cNvPr>
          <p:cNvSpPr>
            <a:spLocks noGrp="1"/>
          </p:cNvSpPr>
          <p:nvPr>
            <p:ph type="dt" sz="half" idx="10"/>
          </p:nvPr>
        </p:nvSpPr>
        <p:spPr/>
        <p:txBody>
          <a:bodyPr/>
          <a:lstStyle/>
          <a:p>
            <a:fld id="{F50340EE-43AC-0747-9396-0E38D945B4C9}" type="datetimeFigureOut">
              <a:rPr lang="en-US" smtClean="0"/>
              <a:t>7/6/19</a:t>
            </a:fld>
            <a:endParaRPr lang="en-US"/>
          </a:p>
        </p:txBody>
      </p:sp>
      <p:sp>
        <p:nvSpPr>
          <p:cNvPr id="4" name="Footer Placeholder 3">
            <a:extLst>
              <a:ext uri="{FF2B5EF4-FFF2-40B4-BE49-F238E27FC236}">
                <a16:creationId xmlns:a16="http://schemas.microsoft.com/office/drawing/2014/main" id="{DD3E8558-35F3-CC4C-B3DB-516D277001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282BFA-43C2-D644-8448-DEE91AC4E1A3}"/>
              </a:ext>
            </a:extLst>
          </p:cNvPr>
          <p:cNvSpPr>
            <a:spLocks noGrp="1"/>
          </p:cNvSpPr>
          <p:nvPr>
            <p:ph type="sldNum" sz="quarter" idx="12"/>
          </p:nvPr>
        </p:nvSpPr>
        <p:spPr/>
        <p:txBody>
          <a:bodyPr/>
          <a:lstStyle/>
          <a:p>
            <a:fld id="{71CB236B-9A50-4549-84A1-7F7BF770A545}" type="slidenum">
              <a:rPr lang="en-US" smtClean="0"/>
              <a:t>‹#›</a:t>
            </a:fld>
            <a:endParaRPr lang="en-US"/>
          </a:p>
        </p:txBody>
      </p:sp>
    </p:spTree>
    <p:extLst>
      <p:ext uri="{BB962C8B-B14F-4D97-AF65-F5344CB8AC3E}">
        <p14:creationId xmlns:p14="http://schemas.microsoft.com/office/powerpoint/2010/main" val="346252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0A3640-8AF4-8140-964A-E992B065DB0D}"/>
              </a:ext>
            </a:extLst>
          </p:cNvPr>
          <p:cNvSpPr>
            <a:spLocks noGrp="1"/>
          </p:cNvSpPr>
          <p:nvPr>
            <p:ph type="dt" sz="half" idx="10"/>
          </p:nvPr>
        </p:nvSpPr>
        <p:spPr/>
        <p:txBody>
          <a:bodyPr/>
          <a:lstStyle/>
          <a:p>
            <a:fld id="{F50340EE-43AC-0747-9396-0E38D945B4C9}" type="datetimeFigureOut">
              <a:rPr lang="en-US" smtClean="0"/>
              <a:t>7/6/19</a:t>
            </a:fld>
            <a:endParaRPr lang="en-US"/>
          </a:p>
        </p:txBody>
      </p:sp>
      <p:sp>
        <p:nvSpPr>
          <p:cNvPr id="3" name="Footer Placeholder 2">
            <a:extLst>
              <a:ext uri="{FF2B5EF4-FFF2-40B4-BE49-F238E27FC236}">
                <a16:creationId xmlns:a16="http://schemas.microsoft.com/office/drawing/2014/main" id="{9E311845-5328-C04A-96CF-966592AE82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5AAC61-52B5-D547-9D9F-6B9450D1265F}"/>
              </a:ext>
            </a:extLst>
          </p:cNvPr>
          <p:cNvSpPr>
            <a:spLocks noGrp="1"/>
          </p:cNvSpPr>
          <p:nvPr>
            <p:ph type="sldNum" sz="quarter" idx="12"/>
          </p:nvPr>
        </p:nvSpPr>
        <p:spPr/>
        <p:txBody>
          <a:bodyPr/>
          <a:lstStyle/>
          <a:p>
            <a:fld id="{71CB236B-9A50-4549-84A1-7F7BF770A545}" type="slidenum">
              <a:rPr lang="en-US" smtClean="0"/>
              <a:t>‹#›</a:t>
            </a:fld>
            <a:endParaRPr lang="en-US"/>
          </a:p>
        </p:txBody>
      </p:sp>
    </p:spTree>
    <p:extLst>
      <p:ext uri="{BB962C8B-B14F-4D97-AF65-F5344CB8AC3E}">
        <p14:creationId xmlns:p14="http://schemas.microsoft.com/office/powerpoint/2010/main" val="61253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4279-9A0A-AC4C-A715-6BA483E15A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F12809-3CC9-904E-8B8F-1CC4110E5B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1E8F7F-F120-054E-8FDE-3D28F4A13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F92A2-C407-A541-9A13-D3B95DD70657}"/>
              </a:ext>
            </a:extLst>
          </p:cNvPr>
          <p:cNvSpPr>
            <a:spLocks noGrp="1"/>
          </p:cNvSpPr>
          <p:nvPr>
            <p:ph type="dt" sz="half" idx="10"/>
          </p:nvPr>
        </p:nvSpPr>
        <p:spPr/>
        <p:txBody>
          <a:bodyPr/>
          <a:lstStyle/>
          <a:p>
            <a:fld id="{F50340EE-43AC-0747-9396-0E38D945B4C9}" type="datetimeFigureOut">
              <a:rPr lang="en-US" smtClean="0"/>
              <a:t>7/6/19</a:t>
            </a:fld>
            <a:endParaRPr lang="en-US"/>
          </a:p>
        </p:txBody>
      </p:sp>
      <p:sp>
        <p:nvSpPr>
          <p:cNvPr id="6" name="Footer Placeholder 5">
            <a:extLst>
              <a:ext uri="{FF2B5EF4-FFF2-40B4-BE49-F238E27FC236}">
                <a16:creationId xmlns:a16="http://schemas.microsoft.com/office/drawing/2014/main" id="{414A4A6D-EA31-B547-A43A-ED6CD36110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D8F40-5033-0340-B556-0B69EA826579}"/>
              </a:ext>
            </a:extLst>
          </p:cNvPr>
          <p:cNvSpPr>
            <a:spLocks noGrp="1"/>
          </p:cNvSpPr>
          <p:nvPr>
            <p:ph type="sldNum" sz="quarter" idx="12"/>
          </p:nvPr>
        </p:nvSpPr>
        <p:spPr/>
        <p:txBody>
          <a:bodyPr/>
          <a:lstStyle/>
          <a:p>
            <a:fld id="{71CB236B-9A50-4549-84A1-7F7BF770A545}" type="slidenum">
              <a:rPr lang="en-US" smtClean="0"/>
              <a:t>‹#›</a:t>
            </a:fld>
            <a:endParaRPr lang="en-US"/>
          </a:p>
        </p:txBody>
      </p:sp>
    </p:spTree>
    <p:extLst>
      <p:ext uri="{BB962C8B-B14F-4D97-AF65-F5344CB8AC3E}">
        <p14:creationId xmlns:p14="http://schemas.microsoft.com/office/powerpoint/2010/main" val="375444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8B2F4-DA9F-594E-B537-5BA39E6F13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1FA156-C86F-B44E-8D10-ECE4E961F2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1D26EB-73DF-E347-AE99-12A679806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5276C-BC6D-5240-96E4-14B9D4287269}"/>
              </a:ext>
            </a:extLst>
          </p:cNvPr>
          <p:cNvSpPr>
            <a:spLocks noGrp="1"/>
          </p:cNvSpPr>
          <p:nvPr>
            <p:ph type="dt" sz="half" idx="10"/>
          </p:nvPr>
        </p:nvSpPr>
        <p:spPr/>
        <p:txBody>
          <a:bodyPr/>
          <a:lstStyle/>
          <a:p>
            <a:fld id="{F50340EE-43AC-0747-9396-0E38D945B4C9}" type="datetimeFigureOut">
              <a:rPr lang="en-US" smtClean="0"/>
              <a:t>7/6/19</a:t>
            </a:fld>
            <a:endParaRPr lang="en-US"/>
          </a:p>
        </p:txBody>
      </p:sp>
      <p:sp>
        <p:nvSpPr>
          <p:cNvPr id="6" name="Footer Placeholder 5">
            <a:extLst>
              <a:ext uri="{FF2B5EF4-FFF2-40B4-BE49-F238E27FC236}">
                <a16:creationId xmlns:a16="http://schemas.microsoft.com/office/drawing/2014/main" id="{14BD64B4-8B54-A14C-8904-8EF515AA84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B529E7-AD31-3A49-9ED0-6F87EFE8D9FC}"/>
              </a:ext>
            </a:extLst>
          </p:cNvPr>
          <p:cNvSpPr>
            <a:spLocks noGrp="1"/>
          </p:cNvSpPr>
          <p:nvPr>
            <p:ph type="sldNum" sz="quarter" idx="12"/>
          </p:nvPr>
        </p:nvSpPr>
        <p:spPr/>
        <p:txBody>
          <a:bodyPr/>
          <a:lstStyle/>
          <a:p>
            <a:fld id="{71CB236B-9A50-4549-84A1-7F7BF770A545}" type="slidenum">
              <a:rPr lang="en-US" smtClean="0"/>
              <a:t>‹#›</a:t>
            </a:fld>
            <a:endParaRPr lang="en-US"/>
          </a:p>
        </p:txBody>
      </p:sp>
    </p:spTree>
    <p:extLst>
      <p:ext uri="{BB962C8B-B14F-4D97-AF65-F5344CB8AC3E}">
        <p14:creationId xmlns:p14="http://schemas.microsoft.com/office/powerpoint/2010/main" val="92197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89E15D-21E5-8B40-B1C8-95D6B4252F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15CB7E-00D8-E549-83CB-10C4565134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0C781-752D-504F-A393-20128096B0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340EE-43AC-0747-9396-0E38D945B4C9}" type="datetimeFigureOut">
              <a:rPr lang="en-US" smtClean="0"/>
              <a:t>7/6/19</a:t>
            </a:fld>
            <a:endParaRPr lang="en-US"/>
          </a:p>
        </p:txBody>
      </p:sp>
      <p:sp>
        <p:nvSpPr>
          <p:cNvPr id="5" name="Footer Placeholder 4">
            <a:extLst>
              <a:ext uri="{FF2B5EF4-FFF2-40B4-BE49-F238E27FC236}">
                <a16:creationId xmlns:a16="http://schemas.microsoft.com/office/drawing/2014/main" id="{B04DBEAB-E51D-C44D-B984-AF85D640B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9DB38E-FF37-584B-8FBF-95CF5C997C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CB236B-9A50-4549-84A1-7F7BF770A545}" type="slidenum">
              <a:rPr lang="en-US" smtClean="0"/>
              <a:t>‹#›</a:t>
            </a:fld>
            <a:endParaRPr lang="en-US"/>
          </a:p>
        </p:txBody>
      </p:sp>
    </p:spTree>
    <p:extLst>
      <p:ext uri="{BB962C8B-B14F-4D97-AF65-F5344CB8AC3E}">
        <p14:creationId xmlns:p14="http://schemas.microsoft.com/office/powerpoint/2010/main" val="2071314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13" Type="http://schemas.openxmlformats.org/officeDocument/2006/relationships/image" Target="../media/image13.tiff"/><Relationship Id="rId18" Type="http://schemas.openxmlformats.org/officeDocument/2006/relationships/image" Target="../media/image18.png"/><Relationship Id="rId3" Type="http://schemas.openxmlformats.org/officeDocument/2006/relationships/image" Target="../media/image3.tiff"/><Relationship Id="rId7" Type="http://schemas.openxmlformats.org/officeDocument/2006/relationships/image" Target="../media/image7.tiff"/><Relationship Id="rId12" Type="http://schemas.openxmlformats.org/officeDocument/2006/relationships/image" Target="../media/image12.tiff"/><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6.tiff"/><Relationship Id="rId11" Type="http://schemas.openxmlformats.org/officeDocument/2006/relationships/image" Target="../media/image11.tiff"/><Relationship Id="rId5" Type="http://schemas.openxmlformats.org/officeDocument/2006/relationships/image" Target="../media/image5.tiff"/><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tiff"/><Relationship Id="rId9" Type="http://schemas.openxmlformats.org/officeDocument/2006/relationships/image" Target="../media/image9.tiff"/><Relationship Id="rId14" Type="http://schemas.openxmlformats.org/officeDocument/2006/relationships/image" Target="../media/image14.tiff"/></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28.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9.tiff"/></Relationships>
</file>

<file path=ppt/slides/_rels/slide3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3.tiff"/><Relationship Id="rId4" Type="http://schemas.openxmlformats.org/officeDocument/2006/relationships/image" Target="../media/image52.tiff"/></Relationships>
</file>

<file path=ppt/slides/_rels/slide34.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6.tiff"/><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9.tiff"/><Relationship Id="rId4" Type="http://schemas.openxmlformats.org/officeDocument/2006/relationships/image" Target="../media/image58.tiff"/></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67.tiff"/><Relationship Id="rId3" Type="http://schemas.openxmlformats.org/officeDocument/2006/relationships/image" Target="../media/image62.png"/><Relationship Id="rId7" Type="http://schemas.openxmlformats.org/officeDocument/2006/relationships/image" Target="../media/image66.tif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tiff"/></Relationships>
</file>

<file path=ppt/slides/_rels/slide39.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0.tiff"/></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rowd posing for the camera&#10;&#10;Description automatically generated">
            <a:extLst>
              <a:ext uri="{FF2B5EF4-FFF2-40B4-BE49-F238E27FC236}">
                <a16:creationId xmlns:a16="http://schemas.microsoft.com/office/drawing/2014/main" id="{DF8F748D-7066-0642-9E0E-59EF5E43B4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7EE27FD-F0E1-8545-A29B-E9F9D393DB50}"/>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4049486" y="2286000"/>
            <a:ext cx="4091050" cy="2286000"/>
          </a:xfrm>
          <a:prstGeom prst="rect">
            <a:avLst/>
          </a:prstGeom>
        </p:spPr>
      </p:pic>
      <p:sp>
        <p:nvSpPr>
          <p:cNvPr id="4" name="TextBox 3">
            <a:extLst>
              <a:ext uri="{FF2B5EF4-FFF2-40B4-BE49-F238E27FC236}">
                <a16:creationId xmlns:a16="http://schemas.microsoft.com/office/drawing/2014/main" id="{9E59B766-F66A-E74A-8800-FC8920673E43}"/>
              </a:ext>
            </a:extLst>
          </p:cNvPr>
          <p:cNvSpPr txBox="1"/>
          <p:nvPr/>
        </p:nvSpPr>
        <p:spPr>
          <a:xfrm>
            <a:off x="4305300" y="2521059"/>
            <a:ext cx="3606800" cy="1754326"/>
          </a:xfrm>
          <a:prstGeom prst="rect">
            <a:avLst/>
          </a:prstGeom>
          <a:noFill/>
        </p:spPr>
        <p:txBody>
          <a:bodyPr wrap="square" rtlCol="0">
            <a:spAutoFit/>
          </a:bodyPr>
          <a:lstStyle/>
          <a:p>
            <a:pPr algn="ctr"/>
            <a:r>
              <a:rPr lang="en-US" sz="3600" dirty="0">
                <a:solidFill>
                  <a:srgbClr val="002060"/>
                </a:solidFill>
              </a:rPr>
              <a:t>The Business Case for Religious Freedom</a:t>
            </a:r>
          </a:p>
        </p:txBody>
      </p:sp>
    </p:spTree>
    <p:extLst>
      <p:ext uri="{BB962C8B-B14F-4D97-AF65-F5344CB8AC3E}">
        <p14:creationId xmlns:p14="http://schemas.microsoft.com/office/powerpoint/2010/main" val="29302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6" name="Rectangle 6"/>
          <p:cNvSpPr>
            <a:spLocks/>
          </p:cNvSpPr>
          <p:nvPr/>
        </p:nvSpPr>
        <p:spPr bwMode="auto">
          <a:xfrm>
            <a:off x="7067550" y="2729560"/>
            <a:ext cx="1645920" cy="2995999"/>
          </a:xfrm>
          <a:prstGeom prst="rect">
            <a:avLst/>
          </a:prstGeom>
          <a:solidFill>
            <a:srgbClr val="FF2F92"/>
          </a:solidFill>
          <a:ln>
            <a:noFill/>
            <a:headEnd/>
            <a:tailEnd/>
          </a:ln>
          <a:effectLst>
            <a:outerShdw blurRad="76200" dist="38100" dir="2700000" algn="tl" rotWithShape="0">
              <a:prstClr val="black"/>
            </a:outerShdw>
          </a:effectLst>
        </p:spPr>
        <p:style>
          <a:lnRef idx="2">
            <a:schemeClr val="dk1">
              <a:shade val="50000"/>
            </a:schemeClr>
          </a:lnRef>
          <a:fillRef idx="1">
            <a:schemeClr val="dk1"/>
          </a:fillRef>
          <a:effectRef idx="0">
            <a:schemeClr val="dk1"/>
          </a:effectRef>
          <a:fontRef idx="minor">
            <a:schemeClr val="lt1"/>
          </a:fontRef>
        </p:style>
        <p:txBody>
          <a:bodyPr lIns="0" tIns="0" rIns="0" bIns="0"/>
          <a:lstStyle/>
          <a:p>
            <a:endParaRPr lang="en-US" sz="1350" b="1" dirty="0">
              <a:ln w="12700">
                <a:no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4" name="Straight Connector 3"/>
          <p:cNvCxnSpPr/>
          <p:nvPr/>
        </p:nvCxnSpPr>
        <p:spPr bwMode="auto">
          <a:xfrm>
            <a:off x="1060713" y="5728101"/>
            <a:ext cx="9778737" cy="4165"/>
          </a:xfrm>
          <a:prstGeom prst="line">
            <a:avLst/>
          </a:prstGeom>
          <a:blipFill dpi="0" rotWithShape="0">
            <a:blip r:embed="rId3"/>
            <a:srcRect/>
            <a:tile tx="0" ty="0" sx="100000" sy="100000" flip="none" algn="tl"/>
          </a:blipFill>
          <a:ln w="38100" cap="flat" cmpd="sng" algn="ctr">
            <a:solidFill>
              <a:schemeClr val="tx1">
                <a:lumMod val="65000"/>
                <a:lumOff val="35000"/>
              </a:schemeClr>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8" name="Straight Connector 7"/>
          <p:cNvCxnSpPr/>
          <p:nvPr/>
        </p:nvCxnSpPr>
        <p:spPr bwMode="auto">
          <a:xfrm flipV="1">
            <a:off x="3905889" y="5710897"/>
            <a:ext cx="0" cy="251690"/>
          </a:xfrm>
          <a:prstGeom prst="line">
            <a:avLst/>
          </a:prstGeom>
          <a:blipFill dpi="0" rotWithShape="0">
            <a:blip r:embed="rId3"/>
            <a:srcRect/>
            <a:tile tx="0" ty="0" sx="100000" sy="100000" flip="none" algn="tl"/>
          </a:blipFill>
          <a:ln w="38100" cap="flat" cmpd="sng" algn="ctr">
            <a:solidFill>
              <a:schemeClr val="tx1">
                <a:lumMod val="65000"/>
                <a:lumOff val="35000"/>
              </a:schemeClr>
            </a:solidFill>
            <a:prstDash val="solid"/>
            <a:round/>
            <a:headEnd type="none" w="med" len="med"/>
            <a:tailEnd type="none" w="med" len="med"/>
          </a:ln>
          <a:effectLst/>
        </p:spPr>
      </p:cxnSp>
      <p:sp>
        <p:nvSpPr>
          <p:cNvPr id="13" name="TextBox 12"/>
          <p:cNvSpPr txBox="1"/>
          <p:nvPr/>
        </p:nvSpPr>
        <p:spPr>
          <a:xfrm>
            <a:off x="7239001" y="1973544"/>
            <a:ext cx="1314452" cy="784830"/>
          </a:xfrm>
          <a:prstGeom prst="rect">
            <a:avLst/>
          </a:prstGeom>
          <a:noFill/>
        </p:spPr>
        <p:txBody>
          <a:bodyPr wrap="square" rtlCol="0">
            <a:spAutoFit/>
          </a:bodyPr>
          <a:lstStyle/>
          <a:p>
            <a:pPr algn="ctr"/>
            <a:r>
              <a:rPr lang="en-US" sz="45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5.9</a:t>
            </a:r>
          </a:p>
        </p:txBody>
      </p:sp>
      <p:sp>
        <p:nvSpPr>
          <p:cNvPr id="3" name="TextBox 2"/>
          <p:cNvSpPr txBox="1"/>
          <p:nvPr/>
        </p:nvSpPr>
        <p:spPr>
          <a:xfrm>
            <a:off x="4001565" y="1404621"/>
            <a:ext cx="4188869" cy="605294"/>
          </a:xfrm>
          <a:prstGeom prst="rect">
            <a:avLst/>
          </a:prstGeom>
          <a:noFill/>
        </p:spPr>
        <p:txBody>
          <a:bodyPr wrap="square" rtlCol="0">
            <a:spAutoFit/>
          </a:bodyPr>
          <a:lstStyle/>
          <a:p>
            <a:pPr algn="ctr">
              <a:lnSpc>
                <a:spcPts val="3975"/>
              </a:lnSpc>
            </a:pPr>
            <a:r>
              <a:rPr lang="en-US" sz="3600" dirty="0">
                <a:solidFill>
                  <a:srgbClr val="FF2F9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Billions of People</a:t>
            </a:r>
          </a:p>
        </p:txBody>
      </p:sp>
      <p:sp>
        <p:nvSpPr>
          <p:cNvPr id="10" name="TextBox 9"/>
          <p:cNvSpPr txBox="1"/>
          <p:nvPr/>
        </p:nvSpPr>
        <p:spPr>
          <a:xfrm>
            <a:off x="3402640" y="5984870"/>
            <a:ext cx="986167" cy="523220"/>
          </a:xfrm>
          <a:prstGeom prst="rect">
            <a:avLst/>
          </a:prstGeom>
          <a:noFill/>
        </p:spPr>
        <p:txBody>
          <a:bodyPr wrap="none" rtlCol="0">
            <a:spAutoFit/>
          </a:bodyPr>
          <a:lstStyle/>
          <a:p>
            <a:r>
              <a:rPr lang="en-US" sz="28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2009</a:t>
            </a:r>
          </a:p>
        </p:txBody>
      </p:sp>
      <p:cxnSp>
        <p:nvCxnSpPr>
          <p:cNvPr id="38" name="Straight Connector 37"/>
          <p:cNvCxnSpPr/>
          <p:nvPr/>
        </p:nvCxnSpPr>
        <p:spPr bwMode="auto">
          <a:xfrm flipV="1">
            <a:off x="7886060" y="5715000"/>
            <a:ext cx="0" cy="251690"/>
          </a:xfrm>
          <a:prstGeom prst="line">
            <a:avLst/>
          </a:prstGeom>
          <a:blipFill dpi="0" rotWithShape="0">
            <a:blip r:embed="rId3"/>
            <a:srcRect/>
            <a:tile tx="0" ty="0" sx="100000" sy="100000" flip="none" algn="tl"/>
          </a:blipFill>
          <a:ln w="38100" cap="flat" cmpd="sng" algn="ctr">
            <a:solidFill>
              <a:schemeClr val="tx1">
                <a:lumMod val="65000"/>
                <a:lumOff val="35000"/>
              </a:schemeClr>
            </a:solidFill>
            <a:prstDash val="solid"/>
            <a:round/>
            <a:headEnd type="none" w="med" len="med"/>
            <a:tailEnd type="none" w="med" len="med"/>
          </a:ln>
          <a:effectLst/>
        </p:spPr>
      </p:cxnSp>
      <p:sp>
        <p:nvSpPr>
          <p:cNvPr id="39" name="TextBox 38"/>
          <p:cNvSpPr txBox="1"/>
          <p:nvPr/>
        </p:nvSpPr>
        <p:spPr>
          <a:xfrm>
            <a:off x="7392976" y="5998542"/>
            <a:ext cx="986167" cy="523220"/>
          </a:xfrm>
          <a:prstGeom prst="rect">
            <a:avLst/>
          </a:prstGeom>
          <a:noFill/>
        </p:spPr>
        <p:txBody>
          <a:bodyPr wrap="none" rtlCol="0">
            <a:spAutoFit/>
          </a:bodyPr>
          <a:lstStyle/>
          <a:p>
            <a:r>
              <a:rPr lang="en-US" sz="28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2017</a:t>
            </a:r>
          </a:p>
        </p:txBody>
      </p:sp>
      <p:sp>
        <p:nvSpPr>
          <p:cNvPr id="46" name="TextBox 45"/>
          <p:cNvSpPr txBox="1"/>
          <p:nvPr/>
        </p:nvSpPr>
        <p:spPr>
          <a:xfrm>
            <a:off x="3238498" y="2967596"/>
            <a:ext cx="1314452" cy="784830"/>
          </a:xfrm>
          <a:prstGeom prst="rect">
            <a:avLst/>
          </a:prstGeom>
          <a:noFill/>
        </p:spPr>
        <p:txBody>
          <a:bodyPr wrap="square" rtlCol="0">
            <a:spAutoFit/>
          </a:bodyPr>
          <a:lstStyle/>
          <a:p>
            <a:pPr algn="ctr"/>
            <a:r>
              <a:rPr lang="en-US" sz="45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4.8</a:t>
            </a:r>
          </a:p>
        </p:txBody>
      </p:sp>
      <p:sp>
        <p:nvSpPr>
          <p:cNvPr id="22" name="Rectangle 6"/>
          <p:cNvSpPr>
            <a:spLocks/>
          </p:cNvSpPr>
          <p:nvPr/>
        </p:nvSpPr>
        <p:spPr bwMode="auto">
          <a:xfrm>
            <a:off x="3078480" y="3728688"/>
            <a:ext cx="1645920" cy="1996871"/>
          </a:xfrm>
          <a:prstGeom prst="rect">
            <a:avLst/>
          </a:prstGeom>
          <a:solidFill>
            <a:srgbClr val="FF2F92"/>
          </a:solidFill>
          <a:ln>
            <a:noFill/>
            <a:headEnd/>
            <a:tailEnd/>
          </a:ln>
          <a:effectLst>
            <a:outerShdw blurRad="76200" dist="38100" dir="2700000" algn="tl" rotWithShape="0">
              <a:prstClr val="black"/>
            </a:outerShdw>
          </a:effectLst>
        </p:spPr>
        <p:style>
          <a:lnRef idx="2">
            <a:schemeClr val="dk1">
              <a:shade val="50000"/>
            </a:schemeClr>
          </a:lnRef>
          <a:fillRef idx="1">
            <a:schemeClr val="dk1"/>
          </a:fillRef>
          <a:effectRef idx="0">
            <a:schemeClr val="dk1"/>
          </a:effectRef>
          <a:fontRef idx="minor">
            <a:schemeClr val="lt1"/>
          </a:fontRef>
        </p:style>
        <p:txBody>
          <a:bodyPr lIns="0" tIns="0" rIns="0" bIns="0"/>
          <a:lstStyle/>
          <a:p>
            <a:endParaRPr lang="en-US" sz="1350" b="1">
              <a:ln w="12700">
                <a:no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nvGrpSpPr>
          <p:cNvPr id="11" name="Group 10"/>
          <p:cNvGrpSpPr/>
          <p:nvPr/>
        </p:nvGrpSpPr>
        <p:grpSpPr>
          <a:xfrm>
            <a:off x="3078480" y="2743199"/>
            <a:ext cx="8950591" cy="1125100"/>
            <a:chOff x="2500217" y="3657600"/>
            <a:chExt cx="13538544" cy="1500133"/>
          </a:xfrm>
        </p:grpSpPr>
        <p:sp>
          <p:nvSpPr>
            <p:cNvPr id="5" name="Right Brace 4"/>
            <p:cNvSpPr/>
            <p:nvPr/>
          </p:nvSpPr>
          <p:spPr bwMode="auto">
            <a:xfrm>
              <a:off x="13119597" y="3658171"/>
              <a:ext cx="749884" cy="1313410"/>
            </a:xfrm>
            <a:prstGeom prst="rightBrace">
              <a:avLst>
                <a:gd name="adj1" fmla="val 10109"/>
                <a:gd name="adj2" fmla="val 50000"/>
              </a:avLst>
            </a:prstGeom>
            <a:noFill/>
            <a:ln w="76200" cap="flat" cmpd="sng" algn="ctr">
              <a:solidFill>
                <a:srgbClr val="00B0F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2850">
                <a:solidFill>
                  <a:srgbClr val="00B0F0"/>
                </a:solidFill>
                <a:latin typeface="Gill Sans" charset="0"/>
                <a:ea typeface="ヒラギノ角ゴ ProN W3" charset="0"/>
                <a:cs typeface="ヒラギノ角ゴ ProN W3" charset="0"/>
                <a:sym typeface="Gill Sans" charset="0"/>
              </a:endParaRPr>
            </a:p>
          </p:txBody>
        </p:sp>
        <p:sp>
          <p:nvSpPr>
            <p:cNvPr id="28" name="TextBox 27"/>
            <p:cNvSpPr txBox="1"/>
            <p:nvPr/>
          </p:nvSpPr>
          <p:spPr>
            <a:xfrm>
              <a:off x="13849811" y="4174900"/>
              <a:ext cx="2188950" cy="982833"/>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ts val="2550"/>
                </a:lnSpc>
              </a:pPr>
              <a:r>
                <a:rPr lang="en-US" sz="4500" b="1" dirty="0">
                  <a:solidFill>
                    <a:srgbClr val="00B0F0"/>
                  </a:solidFill>
                  <a:effectLst>
                    <a:outerShdw blurRad="38100" dist="38100" dir="2700000" algn="tl">
                      <a:srgbClr val="000000">
                        <a:alpha val="43137"/>
                      </a:srgbClr>
                    </a:outerShdw>
                  </a:effectLst>
                  <a:latin typeface="Arial Narrow" charset="0"/>
                  <a:ea typeface="Arial Narrow" charset="0"/>
                  <a:cs typeface="Arial Narrow" charset="0"/>
                </a:rPr>
                <a:t>1.1</a:t>
              </a:r>
              <a:r>
                <a:rPr lang="en-US" sz="1050" b="1" dirty="0">
                  <a:solidFill>
                    <a:srgbClr val="00B0F0"/>
                  </a:solidFill>
                  <a:effectLst>
                    <a:outerShdw blurRad="38100" dist="38100" dir="2700000" algn="tl">
                      <a:srgbClr val="000000">
                        <a:alpha val="43137"/>
                      </a:srgbClr>
                    </a:outerShdw>
                  </a:effectLst>
                  <a:latin typeface="Arial Narrow" charset="0"/>
                  <a:ea typeface="Arial Narrow" charset="0"/>
                  <a:cs typeface="Arial Narrow" charset="0"/>
                </a:rPr>
                <a:t> </a:t>
              </a:r>
              <a:r>
                <a:rPr lang="en-US" sz="45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a:p>
              <a:pPr>
                <a:lnSpc>
                  <a:spcPts val="2550"/>
                </a:lnSpc>
              </a:pPr>
              <a:r>
                <a:rPr lang="en-US" sz="21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Increase</a:t>
              </a:r>
            </a:p>
          </p:txBody>
        </p:sp>
        <p:cxnSp>
          <p:nvCxnSpPr>
            <p:cNvPr id="7" name="Straight Connector 6"/>
            <p:cNvCxnSpPr/>
            <p:nvPr/>
          </p:nvCxnSpPr>
          <p:spPr bwMode="auto">
            <a:xfrm>
              <a:off x="2500217" y="4971582"/>
              <a:ext cx="10553681" cy="0"/>
            </a:xfrm>
            <a:prstGeom prst="line">
              <a:avLst/>
            </a:prstGeom>
            <a:blipFill dpi="0" rotWithShape="0">
              <a:blip r:embed="rId3"/>
              <a:srcRect/>
              <a:tile tx="0" ty="0" sx="100000" sy="100000" flip="none" algn="tl"/>
            </a:blipFill>
            <a:ln w="57150" cap="flat" cmpd="sng" algn="ctr">
              <a:solidFill>
                <a:srgbClr val="00B0F0"/>
              </a:solidFill>
              <a:prstDash val="dash"/>
              <a:round/>
              <a:headEnd type="none" w="med" len="med"/>
              <a:tailEnd type="none" w="med" len="med"/>
            </a:ln>
            <a:effectLst>
              <a:outerShdw blurRad="50800" dist="38100" dir="2700000" algn="tl" rotWithShape="0">
                <a:prstClr val="black">
                  <a:alpha val="40000"/>
                </a:prstClr>
              </a:outerShdw>
            </a:effectLst>
          </p:spPr>
        </p:cxnSp>
        <p:cxnSp>
          <p:nvCxnSpPr>
            <p:cNvPr id="40" name="Straight Connector 39"/>
            <p:cNvCxnSpPr/>
            <p:nvPr/>
          </p:nvCxnSpPr>
          <p:spPr bwMode="auto">
            <a:xfrm>
              <a:off x="12066017" y="3657600"/>
              <a:ext cx="957150" cy="0"/>
            </a:xfrm>
            <a:prstGeom prst="line">
              <a:avLst/>
            </a:prstGeom>
            <a:blipFill dpi="0" rotWithShape="0">
              <a:blip r:embed="rId3"/>
              <a:srcRect/>
              <a:tile tx="0" ty="0" sx="100000" sy="100000" flip="none" algn="tl"/>
            </a:blipFill>
            <a:ln w="57150" cap="flat" cmpd="sng" algn="ctr">
              <a:solidFill>
                <a:srgbClr val="00B0F0"/>
              </a:solidFill>
              <a:prstDash val="dash"/>
              <a:round/>
              <a:headEnd type="none" w="med" len="med"/>
              <a:tailEnd type="none" w="med" len="med"/>
            </a:ln>
            <a:effectLst>
              <a:outerShdw blurRad="50800" dist="38100" dir="2700000" algn="tl" rotWithShape="0">
                <a:prstClr val="black">
                  <a:alpha val="40000"/>
                </a:prstClr>
              </a:outerShdw>
            </a:effectLst>
          </p:spPr>
        </p:cxnSp>
      </p:grpSp>
      <p:sp>
        <p:nvSpPr>
          <p:cNvPr id="18" name="Rectangle 4">
            <a:extLst>
              <a:ext uri="{FF2B5EF4-FFF2-40B4-BE49-F238E27FC236}">
                <a16:creationId xmlns:a16="http://schemas.microsoft.com/office/drawing/2014/main" id="{A80DB007-7558-4340-9B2E-7E837118616F}"/>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Restrictions on Freedom of Religion or Belief </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spTree>
    <p:extLst>
      <p:ext uri="{BB962C8B-B14F-4D97-AF65-F5344CB8AC3E}">
        <p14:creationId xmlns:p14="http://schemas.microsoft.com/office/powerpoint/2010/main" val="352316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7802" y="4854410"/>
            <a:ext cx="2787588" cy="646331"/>
          </a:xfrm>
          <a:prstGeom prst="rect">
            <a:avLst/>
          </a:prstGeom>
          <a:noFill/>
        </p:spPr>
        <p:txBody>
          <a:bodyPr wrap="square" rtlCol="0">
            <a:spAutoFit/>
          </a:bodyPr>
          <a:lstStyle/>
          <a:p>
            <a:r>
              <a:rPr lang="en-US" sz="3600" dirty="0">
                <a:solidFill>
                  <a:srgbClr val="FF2F92"/>
                </a:solidFill>
                <a:effectLst>
                  <a:outerShdw blurRad="38100" dist="38100" dir="2700000" algn="tl">
                    <a:srgbClr val="000000">
                      <a:alpha val="43137"/>
                    </a:srgbClr>
                  </a:outerShdw>
                </a:effectLst>
                <a:latin typeface="BentonSansCond Bold" charset="0"/>
                <a:ea typeface="BentonSansCond Bold" charset="0"/>
                <a:cs typeface="BentonSansCond Bold" charset="0"/>
              </a:rPr>
              <a:t>Governments</a:t>
            </a:r>
          </a:p>
        </p:txBody>
      </p:sp>
      <p:sp>
        <p:nvSpPr>
          <p:cNvPr id="12" name="TextBox 11"/>
          <p:cNvSpPr txBox="1"/>
          <p:nvPr/>
        </p:nvSpPr>
        <p:spPr>
          <a:xfrm>
            <a:off x="8001039" y="4855795"/>
            <a:ext cx="3437801" cy="646331"/>
          </a:xfrm>
          <a:prstGeom prst="rect">
            <a:avLst/>
          </a:prstGeom>
          <a:noFill/>
        </p:spPr>
        <p:txBody>
          <a:bodyPr wrap="none" rtlCol="0">
            <a:spAutoFit/>
          </a:bodyPr>
          <a:lstStyle/>
          <a:p>
            <a:r>
              <a:rPr lang="en-US" sz="3600" dirty="0">
                <a:solidFill>
                  <a:srgbClr val="FF2F92"/>
                </a:solidFill>
                <a:effectLst>
                  <a:outerShdw blurRad="38100" dist="38100" dir="2700000" algn="tl">
                    <a:srgbClr val="000000">
                      <a:alpha val="43137"/>
                    </a:srgbClr>
                  </a:outerShdw>
                </a:effectLst>
                <a:latin typeface="BentonSansCond Bold" charset="0"/>
                <a:ea typeface="BentonSansCond Bold" charset="0"/>
                <a:cs typeface="BentonSansCond Bold" charset="0"/>
              </a:rPr>
              <a:t>Groups in Society</a:t>
            </a:r>
          </a:p>
        </p:txBody>
      </p:sp>
      <p:pic>
        <p:nvPicPr>
          <p:cNvPr id="1038" name="Picture 14" descr="http://www.clker.com/cliparts/a/U/m/U/P/4/population-gray-group-md.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86704" y="1984803"/>
            <a:ext cx="2343150" cy="2863850"/>
          </a:xfrm>
          <a:prstGeom prst="rect">
            <a:avLst/>
          </a:prstGeom>
          <a:effectLst>
            <a:outerShdw blurRad="76200" dist="25400" dir="2700000" algn="tl" rotWithShape="0">
              <a:prstClr val="black"/>
            </a:outerShdw>
          </a:effectLst>
          <a:extLst>
            <a:ext uri="{909E8E84-426E-40dd-AFC4-6F175D3DCCD1}">
              <a14:hiddenFill xmlns="" xmlns:a14="http://schemas.microsoft.com/office/drawing/2010/main">
                <a:solidFill>
                  <a:srgbClr val="FFFFFF"/>
                </a:solidFill>
              </a14:hiddenFill>
            </a:ext>
          </a:ex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7802" y="1984803"/>
            <a:ext cx="2787588" cy="2666792"/>
          </a:xfrm>
          <a:prstGeom prst="rect">
            <a:avLst/>
          </a:prstGeom>
          <a:effectLst>
            <a:outerShdw blurRad="127000" dist="63500" dir="2700000" algn="tl" rotWithShape="0">
              <a:prstClr val="black"/>
            </a:outerShdw>
          </a:effectLst>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8550" y="2801888"/>
            <a:ext cx="694900" cy="1786016"/>
          </a:xfrm>
          <a:prstGeom prst="rect">
            <a:avLst/>
          </a:prstGeom>
          <a:effectLst>
            <a:outerShdw blurRad="127000" dist="63500" dir="2700000" algn="tl" rotWithShape="0">
              <a:prstClr val="black"/>
            </a:outerShdw>
          </a:effectLst>
        </p:spPr>
      </p:pic>
      <p:cxnSp>
        <p:nvCxnSpPr>
          <p:cNvPr id="6" name="Straight Arrow Connector 5"/>
          <p:cNvCxnSpPr/>
          <p:nvPr/>
        </p:nvCxnSpPr>
        <p:spPr bwMode="auto">
          <a:xfrm>
            <a:off x="6094228" y="1342952"/>
            <a:ext cx="1772" cy="1028701"/>
          </a:xfrm>
          <a:prstGeom prst="straightConnector1">
            <a:avLst/>
          </a:prstGeom>
          <a:blipFill dpi="0" rotWithShape="0">
            <a:blip r:embed="rId6"/>
            <a:srcRect/>
            <a:tile tx="0" ty="0" sx="100000" sy="100000" flip="none" algn="tl"/>
          </a:blipFill>
          <a:ln w="76200" cap="flat" cmpd="sng" algn="ctr">
            <a:solidFill>
              <a:srgbClr val="FF2F92"/>
            </a:solidFill>
            <a:prstDash val="solid"/>
            <a:round/>
            <a:headEnd type="none" w="med" len="med"/>
            <a:tailEnd type="triangle"/>
          </a:ln>
          <a:effectLst>
            <a:outerShdw blurRad="50800" dist="38100" dir="2700000" algn="tl" rotWithShape="0">
              <a:prstClr val="black">
                <a:alpha val="40000"/>
              </a:prstClr>
            </a:outerShdw>
          </a:effectLst>
        </p:spPr>
      </p:cxnSp>
      <p:cxnSp>
        <p:nvCxnSpPr>
          <p:cNvPr id="20" name="Straight Arrow Connector 19"/>
          <p:cNvCxnSpPr/>
          <p:nvPr/>
        </p:nvCxnSpPr>
        <p:spPr bwMode="auto">
          <a:xfrm flipH="1">
            <a:off x="6865414" y="2191777"/>
            <a:ext cx="628650" cy="800100"/>
          </a:xfrm>
          <a:prstGeom prst="straightConnector1">
            <a:avLst/>
          </a:prstGeom>
          <a:blipFill dpi="0" rotWithShape="0">
            <a:blip r:embed="rId6"/>
            <a:srcRect/>
            <a:tile tx="0" ty="0" sx="100000" sy="100000" flip="none" algn="tl"/>
          </a:blipFill>
          <a:ln w="76200" cap="flat" cmpd="sng" algn="ctr">
            <a:solidFill>
              <a:srgbClr val="FF2F92"/>
            </a:solidFill>
            <a:prstDash val="solid"/>
            <a:round/>
            <a:headEnd type="none" w="med" len="med"/>
            <a:tailEnd type="triangle"/>
          </a:ln>
          <a:effectLst>
            <a:outerShdw blurRad="50800" dist="38100" dir="2700000" algn="tl" rotWithShape="0">
              <a:prstClr val="black">
                <a:alpha val="40000"/>
              </a:prstClr>
            </a:outerShdw>
          </a:effectLst>
        </p:spPr>
      </p:cxnSp>
      <p:cxnSp>
        <p:nvCxnSpPr>
          <p:cNvPr id="22" name="Straight Arrow Connector 21"/>
          <p:cNvCxnSpPr/>
          <p:nvPr/>
        </p:nvCxnSpPr>
        <p:spPr bwMode="auto">
          <a:xfrm flipH="1">
            <a:off x="6865415" y="3895263"/>
            <a:ext cx="894519" cy="0"/>
          </a:xfrm>
          <a:prstGeom prst="straightConnector1">
            <a:avLst/>
          </a:prstGeom>
          <a:blipFill dpi="0" rotWithShape="0">
            <a:blip r:embed="rId6"/>
            <a:srcRect/>
            <a:tile tx="0" ty="0" sx="100000" sy="100000" flip="none" algn="tl"/>
          </a:blipFill>
          <a:ln w="76200" cap="flat" cmpd="sng" algn="ctr">
            <a:solidFill>
              <a:srgbClr val="FF2F92"/>
            </a:solidFill>
            <a:prstDash val="solid"/>
            <a:round/>
            <a:headEnd type="none" w="med" len="med"/>
            <a:tailEnd type="triangle"/>
          </a:ln>
          <a:effectLst>
            <a:outerShdw blurRad="50800" dist="38100" dir="2700000" algn="tl" rotWithShape="0">
              <a:prstClr val="black">
                <a:alpha val="40000"/>
              </a:prstClr>
            </a:outerShdw>
          </a:effectLst>
        </p:spPr>
      </p:cxnSp>
      <p:cxnSp>
        <p:nvCxnSpPr>
          <p:cNvPr id="25" name="Straight Arrow Connector 24"/>
          <p:cNvCxnSpPr/>
          <p:nvPr/>
        </p:nvCxnSpPr>
        <p:spPr bwMode="auto">
          <a:xfrm flipH="1" flipV="1">
            <a:off x="6619839" y="4702643"/>
            <a:ext cx="635681" cy="693565"/>
          </a:xfrm>
          <a:prstGeom prst="straightConnector1">
            <a:avLst/>
          </a:prstGeom>
          <a:blipFill dpi="0" rotWithShape="0">
            <a:blip r:embed="rId6"/>
            <a:srcRect/>
            <a:tile tx="0" ty="0" sx="100000" sy="100000" flip="none" algn="tl"/>
          </a:blipFill>
          <a:ln w="76200" cap="flat" cmpd="sng" algn="ctr">
            <a:solidFill>
              <a:srgbClr val="FF2F92"/>
            </a:solidFill>
            <a:prstDash val="solid"/>
            <a:round/>
            <a:headEnd type="none" w="med" len="med"/>
            <a:tailEnd type="triangle"/>
          </a:ln>
          <a:effectLst>
            <a:outerShdw blurRad="50800" dist="38100" dir="2700000" algn="tl" rotWithShape="0">
              <a:prstClr val="black">
                <a:alpha val="40000"/>
              </a:prstClr>
            </a:outerShdw>
          </a:effectLst>
        </p:spPr>
      </p:cxnSp>
      <p:cxnSp>
        <p:nvCxnSpPr>
          <p:cNvPr id="27" name="Straight Arrow Connector 26"/>
          <p:cNvCxnSpPr/>
          <p:nvPr/>
        </p:nvCxnSpPr>
        <p:spPr bwMode="auto">
          <a:xfrm flipV="1">
            <a:off x="6098931" y="4979170"/>
            <a:ext cx="0" cy="904643"/>
          </a:xfrm>
          <a:prstGeom prst="straightConnector1">
            <a:avLst/>
          </a:prstGeom>
          <a:blipFill dpi="0" rotWithShape="0">
            <a:blip r:embed="rId6"/>
            <a:srcRect/>
            <a:tile tx="0" ty="0" sx="100000" sy="100000" flip="none" algn="tl"/>
          </a:blipFill>
          <a:ln w="76200" cap="flat" cmpd="sng" algn="ctr">
            <a:solidFill>
              <a:srgbClr val="FF2F92"/>
            </a:solidFill>
            <a:prstDash val="solid"/>
            <a:round/>
            <a:headEnd type="none" w="med" len="med"/>
            <a:tailEnd type="triangle"/>
          </a:ln>
          <a:effectLst>
            <a:outerShdw blurRad="50800" dist="38100" dir="2700000" algn="tl" rotWithShape="0">
              <a:prstClr val="black">
                <a:alpha val="40000"/>
              </a:prstClr>
            </a:outerShdw>
          </a:effectLst>
        </p:spPr>
      </p:cxnSp>
      <p:cxnSp>
        <p:nvCxnSpPr>
          <p:cNvPr id="29" name="Straight Arrow Connector 28"/>
          <p:cNvCxnSpPr/>
          <p:nvPr/>
        </p:nvCxnSpPr>
        <p:spPr bwMode="auto">
          <a:xfrm flipV="1">
            <a:off x="4724400" y="4683043"/>
            <a:ext cx="762081" cy="628962"/>
          </a:xfrm>
          <a:prstGeom prst="straightConnector1">
            <a:avLst/>
          </a:prstGeom>
          <a:blipFill dpi="0" rotWithShape="0">
            <a:blip r:embed="rId6"/>
            <a:srcRect/>
            <a:tile tx="0" ty="0" sx="100000" sy="100000" flip="none" algn="tl"/>
          </a:blipFill>
          <a:ln w="76200" cap="flat" cmpd="sng" algn="ctr">
            <a:solidFill>
              <a:srgbClr val="FF2F92"/>
            </a:solidFill>
            <a:prstDash val="solid"/>
            <a:round/>
            <a:headEnd type="none" w="med" len="med"/>
            <a:tailEnd type="triangle"/>
          </a:ln>
          <a:effectLst>
            <a:outerShdw blurRad="50800" dist="38100" dir="2700000" algn="tl" rotWithShape="0">
              <a:prstClr val="black">
                <a:alpha val="40000"/>
              </a:prstClr>
            </a:outerShdw>
          </a:effectLst>
        </p:spPr>
      </p:cxnSp>
      <p:cxnSp>
        <p:nvCxnSpPr>
          <p:cNvPr id="33" name="Straight Arrow Connector 32"/>
          <p:cNvCxnSpPr/>
          <p:nvPr/>
        </p:nvCxnSpPr>
        <p:spPr bwMode="auto">
          <a:xfrm>
            <a:off x="4322044" y="3895263"/>
            <a:ext cx="937790" cy="1"/>
          </a:xfrm>
          <a:prstGeom prst="straightConnector1">
            <a:avLst/>
          </a:prstGeom>
          <a:blipFill dpi="0" rotWithShape="0">
            <a:blip r:embed="rId6"/>
            <a:srcRect/>
            <a:tile tx="0" ty="0" sx="100000" sy="100000" flip="none" algn="tl"/>
          </a:blipFill>
          <a:ln w="76200" cap="flat" cmpd="sng" algn="ctr">
            <a:solidFill>
              <a:srgbClr val="FF2F92"/>
            </a:solidFill>
            <a:prstDash val="solid"/>
            <a:round/>
            <a:headEnd type="none" w="med" len="med"/>
            <a:tailEnd type="triangle"/>
          </a:ln>
          <a:effectLst>
            <a:outerShdw blurRad="50800" dist="38100" dir="2700000" algn="tl" rotWithShape="0">
              <a:prstClr val="black">
                <a:alpha val="40000"/>
              </a:prstClr>
            </a:outerShdw>
          </a:effectLst>
        </p:spPr>
      </p:cxnSp>
      <p:cxnSp>
        <p:nvCxnSpPr>
          <p:cNvPr id="37" name="Straight Arrow Connector 36"/>
          <p:cNvCxnSpPr/>
          <p:nvPr/>
        </p:nvCxnSpPr>
        <p:spPr bwMode="auto">
          <a:xfrm>
            <a:off x="4694380" y="2205387"/>
            <a:ext cx="660455" cy="807977"/>
          </a:xfrm>
          <a:prstGeom prst="straightConnector1">
            <a:avLst/>
          </a:prstGeom>
          <a:blipFill dpi="0" rotWithShape="0">
            <a:blip r:embed="rId6"/>
            <a:srcRect/>
            <a:tile tx="0" ty="0" sx="100000" sy="100000" flip="none" algn="tl"/>
          </a:blipFill>
          <a:ln w="76200" cap="flat" cmpd="sng" algn="ctr">
            <a:solidFill>
              <a:srgbClr val="FF2F92"/>
            </a:solidFill>
            <a:prstDash val="solid"/>
            <a:round/>
            <a:headEnd type="none" w="med" len="med"/>
            <a:tailEnd type="triangle"/>
          </a:ln>
          <a:effectLst>
            <a:outerShdw blurRad="50800" dist="38100" dir="2700000" algn="tl" rotWithShape="0">
              <a:prstClr val="black">
                <a:alpha val="40000"/>
              </a:prstClr>
            </a:outerShdw>
          </a:effectLst>
        </p:spPr>
      </p:cxnSp>
      <p:sp>
        <p:nvSpPr>
          <p:cNvPr id="16" name="Rectangle 4">
            <a:extLst>
              <a:ext uri="{FF2B5EF4-FFF2-40B4-BE49-F238E27FC236}">
                <a16:creationId xmlns:a16="http://schemas.microsoft.com/office/drawing/2014/main" id="{FD9073A7-A6B3-254D-BDA2-C6935F88EE3A}"/>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Restrictions on Freedom of Religion or Belief </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spTree>
    <p:extLst>
      <p:ext uri="{BB962C8B-B14F-4D97-AF65-F5344CB8AC3E}">
        <p14:creationId xmlns:p14="http://schemas.microsoft.com/office/powerpoint/2010/main" val="376094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01039" y="4855795"/>
            <a:ext cx="3437801" cy="646331"/>
          </a:xfrm>
          <a:prstGeom prst="rect">
            <a:avLst/>
          </a:prstGeom>
          <a:noFill/>
        </p:spPr>
        <p:txBody>
          <a:bodyPr wrap="none" rtlCol="0">
            <a:spAutoFit/>
          </a:bodyPr>
          <a:lstStyle/>
          <a:p>
            <a:r>
              <a:rPr lang="en-US" sz="3600" dirty="0">
                <a:solidFill>
                  <a:srgbClr val="FF2F92"/>
                </a:solidFill>
                <a:effectLst>
                  <a:outerShdw blurRad="38100" dist="38100" dir="2700000" algn="tl">
                    <a:srgbClr val="000000">
                      <a:alpha val="43137"/>
                    </a:srgbClr>
                  </a:outerShdw>
                </a:effectLst>
                <a:latin typeface="BentonSansCond Bold" charset="0"/>
                <a:ea typeface="BentonSansCond Bold" charset="0"/>
                <a:cs typeface="BentonSansCond Bold" charset="0"/>
              </a:rPr>
              <a:t>Groups in Society</a:t>
            </a:r>
          </a:p>
        </p:txBody>
      </p:sp>
      <p:pic>
        <p:nvPicPr>
          <p:cNvPr id="1038" name="Picture 14" descr="http://www.clker.com/cliparts/a/U/m/U/P/4/population-gray-group-md.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86704" y="1984803"/>
            <a:ext cx="2343150" cy="2863850"/>
          </a:xfrm>
          <a:prstGeom prst="rect">
            <a:avLst/>
          </a:prstGeom>
          <a:effectLst>
            <a:outerShdw blurRad="76200" dist="25400" dir="2700000" algn="tl" rotWithShape="0">
              <a:prstClr val="black"/>
            </a:outerShdw>
          </a:effectLst>
          <a:extLst>
            <a:ext uri="{909E8E84-426E-40dd-AFC4-6F175D3DCCD1}">
              <a14:hiddenFill xmlns=""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FD9073A7-A6B3-254D-BDA2-C6935F88EE3A}"/>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Restrictions on Freedom of Religion or Belief </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spTree>
    <p:extLst>
      <p:ext uri="{BB962C8B-B14F-4D97-AF65-F5344CB8AC3E}">
        <p14:creationId xmlns:p14="http://schemas.microsoft.com/office/powerpoint/2010/main" val="245528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01039" y="4855795"/>
            <a:ext cx="3437801" cy="646331"/>
          </a:xfrm>
          <a:prstGeom prst="rect">
            <a:avLst/>
          </a:prstGeom>
          <a:noFill/>
        </p:spPr>
        <p:txBody>
          <a:bodyPr wrap="none" rtlCol="0">
            <a:spAutoFit/>
          </a:bodyPr>
          <a:lstStyle/>
          <a:p>
            <a:r>
              <a:rPr lang="en-US" sz="3600" dirty="0">
                <a:solidFill>
                  <a:srgbClr val="FF2F92"/>
                </a:solidFill>
                <a:effectLst>
                  <a:outerShdw blurRad="38100" dist="38100" dir="2700000" algn="tl">
                    <a:srgbClr val="000000">
                      <a:alpha val="43137"/>
                    </a:srgbClr>
                  </a:outerShdw>
                </a:effectLst>
                <a:latin typeface="BentonSansCond Bold" charset="0"/>
                <a:ea typeface="BentonSansCond Bold" charset="0"/>
                <a:cs typeface="BentonSansCond Bold" charset="0"/>
              </a:rPr>
              <a:t>Groups in Society</a:t>
            </a:r>
          </a:p>
        </p:txBody>
      </p:sp>
      <p:pic>
        <p:nvPicPr>
          <p:cNvPr id="1038" name="Picture 14" descr="http://www.clker.com/cliparts/a/U/m/U/P/4/population-gray-group-md.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86704" y="1984803"/>
            <a:ext cx="2343150" cy="2863850"/>
          </a:xfrm>
          <a:prstGeom prst="rect">
            <a:avLst/>
          </a:prstGeom>
          <a:effectLst>
            <a:outerShdw blurRad="76200" dist="25400" dir="2700000" algn="tl" rotWithShape="0">
              <a:prstClr val="black"/>
            </a:outerShdw>
          </a:effectLst>
          <a:extLst>
            <a:ext uri="{909E8E84-426E-40dd-AFC4-6F175D3DCCD1}">
              <a14:hiddenFill xmlns=""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FD9073A7-A6B3-254D-BDA2-C6935F88EE3A}"/>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Restrictions on Freedom of Religion or Belief </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pic>
        <p:nvPicPr>
          <p:cNvPr id="7" name="Picture 6" descr="A picture containing tree, outdoor, person, road&#10;&#10;Description automatically generated">
            <a:extLst>
              <a:ext uri="{FF2B5EF4-FFF2-40B4-BE49-F238E27FC236}">
                <a16:creationId xmlns:a16="http://schemas.microsoft.com/office/drawing/2014/main" id="{AE76BF04-C771-B74E-9FF9-FF64A1E118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741" y="1759058"/>
            <a:ext cx="6032715" cy="40218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2269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01039" y="4855795"/>
            <a:ext cx="3437801" cy="646331"/>
          </a:xfrm>
          <a:prstGeom prst="rect">
            <a:avLst/>
          </a:prstGeom>
          <a:noFill/>
        </p:spPr>
        <p:txBody>
          <a:bodyPr wrap="none" rtlCol="0">
            <a:spAutoFit/>
          </a:bodyPr>
          <a:lstStyle/>
          <a:p>
            <a:r>
              <a:rPr lang="en-US" sz="3600" dirty="0">
                <a:solidFill>
                  <a:srgbClr val="FF2F92"/>
                </a:solidFill>
                <a:effectLst>
                  <a:outerShdw blurRad="38100" dist="38100" dir="2700000" algn="tl">
                    <a:srgbClr val="000000">
                      <a:alpha val="43137"/>
                    </a:srgbClr>
                  </a:outerShdw>
                </a:effectLst>
                <a:latin typeface="BentonSansCond Bold" charset="0"/>
                <a:ea typeface="BentonSansCond Bold" charset="0"/>
                <a:cs typeface="BentonSansCond Bold" charset="0"/>
              </a:rPr>
              <a:t>Groups in Society</a:t>
            </a:r>
          </a:p>
        </p:txBody>
      </p:sp>
      <p:pic>
        <p:nvPicPr>
          <p:cNvPr id="1038" name="Picture 14" descr="http://www.clker.com/cliparts/a/U/m/U/P/4/population-gray-group-md.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86704" y="1984803"/>
            <a:ext cx="2343150" cy="2863850"/>
          </a:xfrm>
          <a:prstGeom prst="rect">
            <a:avLst/>
          </a:prstGeom>
          <a:effectLst>
            <a:outerShdw blurRad="76200" dist="25400" dir="2700000" algn="tl" rotWithShape="0">
              <a:prstClr val="black"/>
            </a:outerShdw>
          </a:effectLst>
          <a:extLst>
            <a:ext uri="{909E8E84-426E-40dd-AFC4-6F175D3DCCD1}">
              <a14:hiddenFill xmlns=""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FD9073A7-A6B3-254D-BDA2-C6935F88EE3A}"/>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Restrictions on Freedom of Religion or Belief </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pic>
        <p:nvPicPr>
          <p:cNvPr id="7" name="Picture 6">
            <a:extLst>
              <a:ext uri="{FF2B5EF4-FFF2-40B4-BE49-F238E27FC236}">
                <a16:creationId xmlns:a16="http://schemas.microsoft.com/office/drawing/2014/main" id="{AE76BF04-C771-B74E-9FF9-FF64A1E118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741" y="1759058"/>
            <a:ext cx="6032715" cy="40218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7565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01039" y="4855795"/>
            <a:ext cx="3437801" cy="646331"/>
          </a:xfrm>
          <a:prstGeom prst="rect">
            <a:avLst/>
          </a:prstGeom>
          <a:noFill/>
        </p:spPr>
        <p:txBody>
          <a:bodyPr wrap="none" rtlCol="0">
            <a:spAutoFit/>
          </a:bodyPr>
          <a:lstStyle/>
          <a:p>
            <a:r>
              <a:rPr lang="en-US" sz="3600" dirty="0">
                <a:solidFill>
                  <a:srgbClr val="FF2F92"/>
                </a:solidFill>
                <a:effectLst>
                  <a:outerShdw blurRad="38100" dist="38100" dir="2700000" algn="tl">
                    <a:srgbClr val="000000">
                      <a:alpha val="43137"/>
                    </a:srgbClr>
                  </a:outerShdw>
                </a:effectLst>
                <a:latin typeface="BentonSansCond Bold" charset="0"/>
                <a:ea typeface="BentonSansCond Bold" charset="0"/>
                <a:cs typeface="BentonSansCond Bold" charset="0"/>
              </a:rPr>
              <a:t>Groups in Society</a:t>
            </a:r>
          </a:p>
        </p:txBody>
      </p:sp>
      <p:pic>
        <p:nvPicPr>
          <p:cNvPr id="1038" name="Picture 14" descr="http://www.clker.com/cliparts/a/U/m/U/P/4/population-gray-group-md.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86704" y="1984803"/>
            <a:ext cx="2343150" cy="2863850"/>
          </a:xfrm>
          <a:prstGeom prst="rect">
            <a:avLst/>
          </a:prstGeom>
          <a:effectLst>
            <a:outerShdw blurRad="76200" dist="25400" dir="2700000" algn="tl" rotWithShape="0">
              <a:prstClr val="black"/>
            </a:outerShdw>
          </a:effectLst>
          <a:extLst>
            <a:ext uri="{909E8E84-426E-40dd-AFC4-6F175D3DCCD1}">
              <a14:hiddenFill xmlns=""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FD9073A7-A6B3-254D-BDA2-C6935F88EE3A}"/>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Restrictions on Freedom of Religion or Belief </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pic>
        <p:nvPicPr>
          <p:cNvPr id="7" name="Picture 6">
            <a:extLst>
              <a:ext uri="{FF2B5EF4-FFF2-40B4-BE49-F238E27FC236}">
                <a16:creationId xmlns:a16="http://schemas.microsoft.com/office/drawing/2014/main" id="{AE76BF04-C771-B74E-9FF9-FF64A1E118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741" y="1759058"/>
            <a:ext cx="6032715" cy="40218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6914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01039" y="4855795"/>
            <a:ext cx="3437801" cy="646331"/>
          </a:xfrm>
          <a:prstGeom prst="rect">
            <a:avLst/>
          </a:prstGeom>
          <a:noFill/>
        </p:spPr>
        <p:txBody>
          <a:bodyPr wrap="none" rtlCol="0">
            <a:spAutoFit/>
          </a:bodyPr>
          <a:lstStyle/>
          <a:p>
            <a:r>
              <a:rPr lang="en-US" sz="3600" dirty="0">
                <a:solidFill>
                  <a:srgbClr val="FF2F92"/>
                </a:solidFill>
                <a:effectLst>
                  <a:outerShdw blurRad="38100" dist="38100" dir="2700000" algn="tl">
                    <a:srgbClr val="000000">
                      <a:alpha val="43137"/>
                    </a:srgbClr>
                  </a:outerShdw>
                </a:effectLst>
                <a:latin typeface="BentonSansCond Bold" charset="0"/>
                <a:ea typeface="BentonSansCond Bold" charset="0"/>
                <a:cs typeface="BentonSansCond Bold" charset="0"/>
              </a:rPr>
              <a:t>Groups in Society</a:t>
            </a:r>
          </a:p>
        </p:txBody>
      </p:sp>
      <p:pic>
        <p:nvPicPr>
          <p:cNvPr id="1038" name="Picture 14" descr="http://www.clker.com/cliparts/a/U/m/U/P/4/population-gray-group-md.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86704" y="1984803"/>
            <a:ext cx="2343150" cy="2863850"/>
          </a:xfrm>
          <a:prstGeom prst="rect">
            <a:avLst/>
          </a:prstGeom>
          <a:effectLst>
            <a:outerShdw blurRad="76200" dist="25400" dir="2700000" algn="tl" rotWithShape="0">
              <a:prstClr val="black"/>
            </a:outerShdw>
          </a:effectLst>
          <a:extLst>
            <a:ext uri="{909E8E84-426E-40dd-AFC4-6F175D3DCCD1}">
              <a14:hiddenFill xmlns=""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FD9073A7-A6B3-254D-BDA2-C6935F88EE3A}"/>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Restrictions on Freedom of Religion or Belief </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pic>
        <p:nvPicPr>
          <p:cNvPr id="7" name="Picture 6">
            <a:extLst>
              <a:ext uri="{FF2B5EF4-FFF2-40B4-BE49-F238E27FC236}">
                <a16:creationId xmlns:a16="http://schemas.microsoft.com/office/drawing/2014/main" id="{AE76BF04-C771-B74E-9FF9-FF64A1E118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37741" y="1759058"/>
            <a:ext cx="6025896" cy="40233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5902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7802" y="5092154"/>
            <a:ext cx="2787588" cy="646331"/>
          </a:xfrm>
          <a:prstGeom prst="rect">
            <a:avLst/>
          </a:prstGeom>
          <a:noFill/>
        </p:spPr>
        <p:txBody>
          <a:bodyPr wrap="square" rtlCol="0">
            <a:spAutoFit/>
          </a:bodyPr>
          <a:lstStyle/>
          <a:p>
            <a:r>
              <a:rPr lang="en-US" sz="3600" dirty="0">
                <a:solidFill>
                  <a:srgbClr val="FF2F92"/>
                </a:solidFill>
                <a:effectLst>
                  <a:outerShdw blurRad="38100" dist="38100" dir="2700000" algn="tl">
                    <a:srgbClr val="000000">
                      <a:alpha val="43137"/>
                    </a:srgbClr>
                  </a:outerShdw>
                </a:effectLst>
                <a:latin typeface="BentonSansCond Bold" charset="0"/>
                <a:ea typeface="BentonSansCond Bold" charset="0"/>
                <a:cs typeface="BentonSansCond Bold" charset="0"/>
              </a:rPr>
              <a:t>Governments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7802" y="2222547"/>
            <a:ext cx="2787588" cy="2666792"/>
          </a:xfrm>
          <a:prstGeom prst="rect">
            <a:avLst/>
          </a:prstGeom>
          <a:effectLst>
            <a:outerShdw blurRad="127000" dist="63500" dir="2700000" algn="tl" rotWithShape="0">
              <a:prstClr val="black"/>
            </a:outerShdw>
          </a:effectLst>
        </p:spPr>
      </p:pic>
      <p:sp>
        <p:nvSpPr>
          <p:cNvPr id="16" name="Rectangle 4">
            <a:extLst>
              <a:ext uri="{FF2B5EF4-FFF2-40B4-BE49-F238E27FC236}">
                <a16:creationId xmlns:a16="http://schemas.microsoft.com/office/drawing/2014/main" id="{FD9073A7-A6B3-254D-BDA2-C6935F88EE3A}"/>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Restrictions on Freedom of Religion or Belief </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spTree>
    <p:extLst>
      <p:ext uri="{BB962C8B-B14F-4D97-AF65-F5344CB8AC3E}">
        <p14:creationId xmlns:p14="http://schemas.microsoft.com/office/powerpoint/2010/main" val="146062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EEA16-AA27-E648-A0EC-999E6B0D2F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60"/>
          <a:stretch/>
        </p:blipFill>
        <p:spPr>
          <a:xfrm>
            <a:off x="5178915" y="2051259"/>
            <a:ext cx="6032715" cy="34747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Rectangle 4">
            <a:extLst>
              <a:ext uri="{FF2B5EF4-FFF2-40B4-BE49-F238E27FC236}">
                <a16:creationId xmlns:a16="http://schemas.microsoft.com/office/drawing/2014/main" id="{FD9073A7-A6B3-254D-BDA2-C6935F88EE3A}"/>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Restrictions on Freedom of Religion or Belief </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sp>
        <p:nvSpPr>
          <p:cNvPr id="9" name="TextBox 8">
            <a:extLst>
              <a:ext uri="{FF2B5EF4-FFF2-40B4-BE49-F238E27FC236}">
                <a16:creationId xmlns:a16="http://schemas.microsoft.com/office/drawing/2014/main" id="{206D9E65-68B1-B849-B6FA-A0535B766D1B}"/>
              </a:ext>
            </a:extLst>
          </p:cNvPr>
          <p:cNvSpPr txBox="1"/>
          <p:nvPr/>
        </p:nvSpPr>
        <p:spPr>
          <a:xfrm>
            <a:off x="1007802" y="5092154"/>
            <a:ext cx="2787588" cy="646331"/>
          </a:xfrm>
          <a:prstGeom prst="rect">
            <a:avLst/>
          </a:prstGeom>
          <a:noFill/>
        </p:spPr>
        <p:txBody>
          <a:bodyPr wrap="square" rtlCol="0">
            <a:spAutoFit/>
          </a:bodyPr>
          <a:lstStyle/>
          <a:p>
            <a:r>
              <a:rPr lang="en-US" sz="3600" dirty="0">
                <a:solidFill>
                  <a:srgbClr val="FF2F92"/>
                </a:solidFill>
                <a:effectLst>
                  <a:outerShdw blurRad="38100" dist="38100" dir="2700000" algn="tl">
                    <a:srgbClr val="000000">
                      <a:alpha val="43137"/>
                    </a:srgbClr>
                  </a:outerShdw>
                </a:effectLst>
                <a:latin typeface="BentonSansCond Bold" charset="0"/>
                <a:ea typeface="BentonSansCond Bold" charset="0"/>
                <a:cs typeface="BentonSansCond Bold" charset="0"/>
              </a:rPr>
              <a:t>Governments</a:t>
            </a:r>
          </a:p>
        </p:txBody>
      </p:sp>
      <p:pic>
        <p:nvPicPr>
          <p:cNvPr id="10" name="Picture 9">
            <a:extLst>
              <a:ext uri="{FF2B5EF4-FFF2-40B4-BE49-F238E27FC236}">
                <a16:creationId xmlns:a16="http://schemas.microsoft.com/office/drawing/2014/main" id="{77D48055-A12E-3B46-BD27-D2A3AFA82B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7802" y="2222547"/>
            <a:ext cx="2787588" cy="2666792"/>
          </a:xfrm>
          <a:prstGeom prst="rect">
            <a:avLst/>
          </a:prstGeom>
          <a:effectLst>
            <a:outerShdw blurRad="127000" dist="63500" dir="2700000" algn="tl" rotWithShape="0">
              <a:prstClr val="black"/>
            </a:outerShdw>
          </a:effectLst>
        </p:spPr>
      </p:pic>
    </p:spTree>
    <p:extLst>
      <p:ext uri="{BB962C8B-B14F-4D97-AF65-F5344CB8AC3E}">
        <p14:creationId xmlns:p14="http://schemas.microsoft.com/office/powerpoint/2010/main" val="260856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EEA16-AA27-E648-A0EC-999E6B0D2F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75504" y="2056795"/>
            <a:ext cx="6030809" cy="34747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Rectangle 4">
            <a:extLst>
              <a:ext uri="{FF2B5EF4-FFF2-40B4-BE49-F238E27FC236}">
                <a16:creationId xmlns:a16="http://schemas.microsoft.com/office/drawing/2014/main" id="{FD9073A7-A6B3-254D-BDA2-C6935F88EE3A}"/>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Restrictions on Freedom of Religion or Belief </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sp>
        <p:nvSpPr>
          <p:cNvPr id="8" name="TextBox 7">
            <a:extLst>
              <a:ext uri="{FF2B5EF4-FFF2-40B4-BE49-F238E27FC236}">
                <a16:creationId xmlns:a16="http://schemas.microsoft.com/office/drawing/2014/main" id="{E0EFF5A2-5833-9448-AD1F-D6F6CCE03819}"/>
              </a:ext>
            </a:extLst>
          </p:cNvPr>
          <p:cNvSpPr txBox="1"/>
          <p:nvPr/>
        </p:nvSpPr>
        <p:spPr>
          <a:xfrm>
            <a:off x="1007802" y="5092154"/>
            <a:ext cx="2787588" cy="646331"/>
          </a:xfrm>
          <a:prstGeom prst="rect">
            <a:avLst/>
          </a:prstGeom>
          <a:noFill/>
        </p:spPr>
        <p:txBody>
          <a:bodyPr wrap="square" rtlCol="0">
            <a:spAutoFit/>
          </a:bodyPr>
          <a:lstStyle/>
          <a:p>
            <a:r>
              <a:rPr lang="en-US" sz="3600" dirty="0">
                <a:solidFill>
                  <a:srgbClr val="FF2F92"/>
                </a:solidFill>
                <a:effectLst>
                  <a:outerShdw blurRad="38100" dist="38100" dir="2700000" algn="tl">
                    <a:srgbClr val="000000">
                      <a:alpha val="43137"/>
                    </a:srgbClr>
                  </a:outerShdw>
                </a:effectLst>
                <a:latin typeface="BentonSansCond Bold" charset="0"/>
                <a:ea typeface="BentonSansCond Bold" charset="0"/>
                <a:cs typeface="BentonSansCond Bold" charset="0"/>
              </a:rPr>
              <a:t>Governments</a:t>
            </a:r>
          </a:p>
        </p:txBody>
      </p:sp>
      <p:pic>
        <p:nvPicPr>
          <p:cNvPr id="9" name="Picture 8">
            <a:extLst>
              <a:ext uri="{FF2B5EF4-FFF2-40B4-BE49-F238E27FC236}">
                <a16:creationId xmlns:a16="http://schemas.microsoft.com/office/drawing/2014/main" id="{9091DDAC-F478-EA4C-B28A-90FEADE163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7802" y="2222547"/>
            <a:ext cx="2787588" cy="2666792"/>
          </a:xfrm>
          <a:prstGeom prst="rect">
            <a:avLst/>
          </a:prstGeom>
          <a:effectLst>
            <a:outerShdw blurRad="127000" dist="63500" dir="2700000" algn="tl" rotWithShape="0">
              <a:prstClr val="black"/>
            </a:outerShdw>
          </a:effectLst>
        </p:spPr>
      </p:pic>
    </p:spTree>
    <p:extLst>
      <p:ext uri="{BB962C8B-B14F-4D97-AF65-F5344CB8AC3E}">
        <p14:creationId xmlns:p14="http://schemas.microsoft.com/office/powerpoint/2010/main" val="320020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893"/>
            <a:ext cx="12192000" cy="902874"/>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sp>
        <p:nvSpPr>
          <p:cNvPr id="5" name="Rectangle 4"/>
          <p:cNvSpPr/>
          <p:nvPr/>
        </p:nvSpPr>
        <p:spPr>
          <a:xfrm>
            <a:off x="-1" y="5797176"/>
            <a:ext cx="12192000" cy="1104756"/>
          </a:xfrm>
          <a:prstGeom prst="rect">
            <a:avLst/>
          </a:prstGeom>
          <a:solidFill>
            <a:srgbClr val="00B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sp>
        <p:nvSpPr>
          <p:cNvPr id="2" name="Rectangle 1"/>
          <p:cNvSpPr/>
          <p:nvPr/>
        </p:nvSpPr>
        <p:spPr>
          <a:xfrm>
            <a:off x="896472" y="1459712"/>
            <a:ext cx="10049654" cy="1200328"/>
          </a:xfrm>
          <a:prstGeom prst="rect">
            <a:avLst/>
          </a:prstGeom>
        </p:spPr>
        <p:txBody>
          <a:bodyPr wrap="square">
            <a:spAutoFit/>
          </a:bodyPr>
          <a:lstStyle/>
          <a:p>
            <a:r>
              <a:rPr lang="en-US" sz="2400" b="1" dirty="0">
                <a:solidFill>
                  <a:srgbClr val="0033A0"/>
                </a:solidFill>
                <a:latin typeface="Arial"/>
                <a:cs typeface="Arial"/>
              </a:rPr>
              <a:t>Brian Grim, Ph.D.</a:t>
            </a:r>
          </a:p>
          <a:p>
            <a:r>
              <a:rPr lang="en-US" sz="2400" dirty="0">
                <a:solidFill>
                  <a:srgbClr val="0033A0"/>
                </a:solidFill>
                <a:latin typeface="Arial"/>
                <a:cs typeface="Arial"/>
              </a:rPr>
              <a:t>President, Religious Freedom &amp; Business Foundation</a:t>
            </a:r>
          </a:p>
          <a:p>
            <a:r>
              <a:rPr lang="en-US" sz="2400" dirty="0">
                <a:solidFill>
                  <a:srgbClr val="0033A0"/>
                </a:solidFill>
                <a:latin typeface="Arial"/>
                <a:cs typeface="Arial"/>
              </a:rPr>
              <a:t>Senior Fellow, Freedom Forum Institute</a:t>
            </a:r>
          </a:p>
        </p:txBody>
      </p:sp>
      <p:pic>
        <p:nvPicPr>
          <p:cNvPr id="19" name="Picture 18">
            <a:extLst>
              <a:ext uri="{FF2B5EF4-FFF2-40B4-BE49-F238E27FC236}">
                <a16:creationId xmlns:a16="http://schemas.microsoft.com/office/drawing/2014/main" id="{35B089CC-2519-4444-ACD6-B4E583FA43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0329" y="3908801"/>
            <a:ext cx="1131532" cy="707935"/>
          </a:xfrm>
          <a:prstGeom prst="rect">
            <a:avLst/>
          </a:prstGeom>
        </p:spPr>
      </p:pic>
      <p:pic>
        <p:nvPicPr>
          <p:cNvPr id="20" name="Picture 19">
            <a:extLst>
              <a:ext uri="{FF2B5EF4-FFF2-40B4-BE49-F238E27FC236}">
                <a16:creationId xmlns:a16="http://schemas.microsoft.com/office/drawing/2014/main" id="{DE105FBE-5751-9240-9D11-DA6425E5C9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4284" y="4993285"/>
            <a:ext cx="1150358" cy="514350"/>
          </a:xfrm>
          <a:prstGeom prst="rect">
            <a:avLst/>
          </a:prstGeom>
        </p:spPr>
      </p:pic>
      <p:pic>
        <p:nvPicPr>
          <p:cNvPr id="21" name="Picture 20">
            <a:extLst>
              <a:ext uri="{FF2B5EF4-FFF2-40B4-BE49-F238E27FC236}">
                <a16:creationId xmlns:a16="http://schemas.microsoft.com/office/drawing/2014/main" id="{571FB5C5-E978-7549-87A8-A1B89E4FEB0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47196" y="4791925"/>
            <a:ext cx="629841" cy="846794"/>
          </a:xfrm>
          <a:prstGeom prst="rect">
            <a:avLst/>
          </a:prstGeom>
        </p:spPr>
      </p:pic>
      <p:pic>
        <p:nvPicPr>
          <p:cNvPr id="22" name="Picture 21">
            <a:extLst>
              <a:ext uri="{FF2B5EF4-FFF2-40B4-BE49-F238E27FC236}">
                <a16:creationId xmlns:a16="http://schemas.microsoft.com/office/drawing/2014/main" id="{9D753D52-0E65-C949-A4BA-66F3A4EA55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8355" y="3762129"/>
            <a:ext cx="1385309" cy="892488"/>
          </a:xfrm>
          <a:prstGeom prst="rect">
            <a:avLst/>
          </a:prstGeom>
        </p:spPr>
      </p:pic>
      <p:pic>
        <p:nvPicPr>
          <p:cNvPr id="23" name="Picture 22">
            <a:extLst>
              <a:ext uri="{FF2B5EF4-FFF2-40B4-BE49-F238E27FC236}">
                <a16:creationId xmlns:a16="http://schemas.microsoft.com/office/drawing/2014/main" id="{8E79EA49-9846-BC46-B6AE-C6503836A2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79417" y="4013440"/>
            <a:ext cx="1939615" cy="563040"/>
          </a:xfrm>
          <a:prstGeom prst="rect">
            <a:avLst/>
          </a:prstGeom>
        </p:spPr>
      </p:pic>
      <p:pic>
        <p:nvPicPr>
          <p:cNvPr id="24" name="Picture 23">
            <a:extLst>
              <a:ext uri="{FF2B5EF4-FFF2-40B4-BE49-F238E27FC236}">
                <a16:creationId xmlns:a16="http://schemas.microsoft.com/office/drawing/2014/main" id="{C9661069-43F1-DC48-9DC4-B294A125979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45719" y="4117538"/>
            <a:ext cx="2409825" cy="365760"/>
          </a:xfrm>
          <a:prstGeom prst="rect">
            <a:avLst/>
          </a:prstGeom>
        </p:spPr>
      </p:pic>
      <p:pic>
        <p:nvPicPr>
          <p:cNvPr id="38" name="Picture 37">
            <a:extLst>
              <a:ext uri="{FF2B5EF4-FFF2-40B4-BE49-F238E27FC236}">
                <a16:creationId xmlns:a16="http://schemas.microsoft.com/office/drawing/2014/main" id="{A8BC1DD5-8BCA-2C4B-A0BD-1EB0B1D6E7B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79524" y="5030494"/>
            <a:ext cx="3522178" cy="477141"/>
          </a:xfrm>
          <a:prstGeom prst="rect">
            <a:avLst/>
          </a:prstGeom>
        </p:spPr>
      </p:pic>
      <p:sp>
        <p:nvSpPr>
          <p:cNvPr id="17" name="TextBox 16">
            <a:extLst>
              <a:ext uri="{FF2B5EF4-FFF2-40B4-BE49-F238E27FC236}">
                <a16:creationId xmlns:a16="http://schemas.microsoft.com/office/drawing/2014/main" id="{19C7398F-6CE7-0F46-A0A6-51FB730A36B7}"/>
              </a:ext>
            </a:extLst>
          </p:cNvPr>
          <p:cNvSpPr txBox="1"/>
          <p:nvPr/>
        </p:nvSpPr>
        <p:spPr>
          <a:xfrm>
            <a:off x="608171" y="159942"/>
            <a:ext cx="11583828" cy="584775"/>
          </a:xfrm>
          <a:prstGeom prst="rect">
            <a:avLst/>
          </a:prstGeom>
          <a:noFill/>
        </p:spPr>
        <p:txBody>
          <a:bodyPr wrap="square" rtlCol="0" anchor="ctr">
            <a:spAutoFit/>
          </a:bodyPr>
          <a:lstStyle/>
          <a:p>
            <a:r>
              <a:rPr lang="en-US" sz="3200" dirty="0">
                <a:solidFill>
                  <a:schemeClr val="bg1"/>
                </a:solidFill>
                <a:latin typeface="Georgia"/>
                <a:ea typeface="Georgia" charset="0"/>
                <a:cs typeface="Georgia"/>
              </a:rPr>
              <a:t>The Business Case for Religious Freedom</a:t>
            </a:r>
          </a:p>
        </p:txBody>
      </p:sp>
      <p:pic>
        <p:nvPicPr>
          <p:cNvPr id="18" name="Picture 17">
            <a:extLst>
              <a:ext uri="{FF2B5EF4-FFF2-40B4-BE49-F238E27FC236}">
                <a16:creationId xmlns:a16="http://schemas.microsoft.com/office/drawing/2014/main" id="{6C75EE0C-D6CF-7844-913C-7DED55C8854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48067" y="5898760"/>
            <a:ext cx="4001631" cy="914400"/>
          </a:xfrm>
          <a:prstGeom prst="rect">
            <a:avLst/>
          </a:prstGeom>
        </p:spPr>
      </p:pic>
      <p:pic>
        <p:nvPicPr>
          <p:cNvPr id="3" name="Picture 2">
            <a:extLst>
              <a:ext uri="{FF2B5EF4-FFF2-40B4-BE49-F238E27FC236}">
                <a16:creationId xmlns:a16="http://schemas.microsoft.com/office/drawing/2014/main" id="{36221BA8-26DF-AD43-8027-806FEE707B6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28604" y="3018058"/>
            <a:ext cx="1758151" cy="463707"/>
          </a:xfrm>
          <a:prstGeom prst="rect">
            <a:avLst/>
          </a:prstGeom>
        </p:spPr>
      </p:pic>
      <p:pic>
        <p:nvPicPr>
          <p:cNvPr id="6" name="Picture 5">
            <a:extLst>
              <a:ext uri="{FF2B5EF4-FFF2-40B4-BE49-F238E27FC236}">
                <a16:creationId xmlns:a16="http://schemas.microsoft.com/office/drawing/2014/main" id="{CB5FBCAA-4346-D84B-BB32-0848AC51491E}"/>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002410" y="2788332"/>
            <a:ext cx="3506008" cy="987499"/>
          </a:xfrm>
          <a:prstGeom prst="rect">
            <a:avLst/>
          </a:prstGeom>
        </p:spPr>
      </p:pic>
      <p:pic>
        <p:nvPicPr>
          <p:cNvPr id="8" name="Picture 7">
            <a:extLst>
              <a:ext uri="{FF2B5EF4-FFF2-40B4-BE49-F238E27FC236}">
                <a16:creationId xmlns:a16="http://schemas.microsoft.com/office/drawing/2014/main" id="{8E7A9669-0C2B-D24B-8D5B-46EE25F0D43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6471" y="4767197"/>
            <a:ext cx="1687961" cy="846794"/>
          </a:xfrm>
          <a:prstGeom prst="rect">
            <a:avLst/>
          </a:prstGeom>
        </p:spPr>
      </p:pic>
      <p:pic>
        <p:nvPicPr>
          <p:cNvPr id="9" name="Picture 8">
            <a:extLst>
              <a:ext uri="{FF2B5EF4-FFF2-40B4-BE49-F238E27FC236}">
                <a16:creationId xmlns:a16="http://schemas.microsoft.com/office/drawing/2014/main" id="{13742176-B28E-D544-8216-28A382CCCDD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577037" y="3785387"/>
            <a:ext cx="1939219" cy="853518"/>
          </a:xfrm>
          <a:prstGeom prst="rect">
            <a:avLst/>
          </a:prstGeom>
        </p:spPr>
      </p:pic>
      <p:pic>
        <p:nvPicPr>
          <p:cNvPr id="25" name="Picture 24">
            <a:extLst>
              <a:ext uri="{FF2B5EF4-FFF2-40B4-BE49-F238E27FC236}">
                <a16:creationId xmlns:a16="http://schemas.microsoft.com/office/drawing/2014/main" id="{3AF3554E-1092-2D41-B993-9BAB1FF7F78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63835" y="6017039"/>
            <a:ext cx="3396239" cy="611701"/>
          </a:xfrm>
          <a:prstGeom prst="rect">
            <a:avLst/>
          </a:prstGeom>
        </p:spPr>
      </p:pic>
      <p:pic>
        <p:nvPicPr>
          <p:cNvPr id="10" name="Picture 9">
            <a:extLst>
              <a:ext uri="{FF2B5EF4-FFF2-40B4-BE49-F238E27FC236}">
                <a16:creationId xmlns:a16="http://schemas.microsoft.com/office/drawing/2014/main" id="{6C2551E7-DBD0-5F4C-BF2A-AA4046A96F7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254874" y="2892590"/>
            <a:ext cx="2079417" cy="767305"/>
          </a:xfrm>
          <a:prstGeom prst="rect">
            <a:avLst/>
          </a:prstGeom>
        </p:spPr>
      </p:pic>
      <p:pic>
        <p:nvPicPr>
          <p:cNvPr id="26" name="Picture 25">
            <a:extLst>
              <a:ext uri="{FF2B5EF4-FFF2-40B4-BE49-F238E27FC236}">
                <a16:creationId xmlns:a16="http://schemas.microsoft.com/office/drawing/2014/main" id="{99A00E50-6796-474E-A3F4-0697DEA2BD31}"/>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9479557" y="4767197"/>
            <a:ext cx="2073397" cy="779958"/>
          </a:xfrm>
          <a:prstGeom prst="rect">
            <a:avLst/>
          </a:prstGeom>
        </p:spPr>
      </p:pic>
      <p:pic>
        <p:nvPicPr>
          <p:cNvPr id="14" name="Picture 13">
            <a:extLst>
              <a:ext uri="{FF2B5EF4-FFF2-40B4-BE49-F238E27FC236}">
                <a16:creationId xmlns:a16="http://schemas.microsoft.com/office/drawing/2014/main" id="{02B71867-A92B-FE40-8B5E-57C2EF150FB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0516256" y="2829302"/>
            <a:ext cx="1446353" cy="1455696"/>
          </a:xfrm>
          <a:prstGeom prst="rect">
            <a:avLst/>
          </a:prstGeom>
        </p:spPr>
      </p:pic>
    </p:spTree>
    <p:extLst>
      <p:ext uri="{BB962C8B-B14F-4D97-AF65-F5344CB8AC3E}">
        <p14:creationId xmlns:p14="http://schemas.microsoft.com/office/powerpoint/2010/main" val="111664077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a:extLst>
              <a:ext uri="{FF2B5EF4-FFF2-40B4-BE49-F238E27FC236}">
                <a16:creationId xmlns:a16="http://schemas.microsoft.com/office/drawing/2014/main" id="{FD9073A7-A6B3-254D-BDA2-C6935F88EE3A}"/>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Restrictions on Freedom of Religion or Belief </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pic>
        <p:nvPicPr>
          <p:cNvPr id="5" name="Picture 4">
            <a:extLst>
              <a:ext uri="{FF2B5EF4-FFF2-40B4-BE49-F238E27FC236}">
                <a16:creationId xmlns:a16="http://schemas.microsoft.com/office/drawing/2014/main" id="{855EEA16-AA27-E648-A0EC-999E6B0D2F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88059" y="2059262"/>
            <a:ext cx="6035040" cy="34747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D5ECF849-B5C5-FF4A-B7E5-93F2EABC3386}"/>
              </a:ext>
            </a:extLst>
          </p:cNvPr>
          <p:cNvSpPr txBox="1"/>
          <p:nvPr/>
        </p:nvSpPr>
        <p:spPr>
          <a:xfrm>
            <a:off x="1007802" y="5092154"/>
            <a:ext cx="2787588" cy="646331"/>
          </a:xfrm>
          <a:prstGeom prst="rect">
            <a:avLst/>
          </a:prstGeom>
          <a:noFill/>
        </p:spPr>
        <p:txBody>
          <a:bodyPr wrap="square" rtlCol="0">
            <a:spAutoFit/>
          </a:bodyPr>
          <a:lstStyle/>
          <a:p>
            <a:r>
              <a:rPr lang="en-US" sz="3600" dirty="0">
                <a:solidFill>
                  <a:srgbClr val="FF2F92"/>
                </a:solidFill>
                <a:effectLst>
                  <a:outerShdw blurRad="38100" dist="38100" dir="2700000" algn="tl">
                    <a:srgbClr val="000000">
                      <a:alpha val="43137"/>
                    </a:srgbClr>
                  </a:outerShdw>
                </a:effectLst>
                <a:latin typeface="BentonSansCond Bold" charset="0"/>
                <a:ea typeface="BentonSansCond Bold" charset="0"/>
                <a:cs typeface="BentonSansCond Bold" charset="0"/>
              </a:rPr>
              <a:t>Governments</a:t>
            </a:r>
          </a:p>
        </p:txBody>
      </p:sp>
      <p:pic>
        <p:nvPicPr>
          <p:cNvPr id="9" name="Picture 8">
            <a:extLst>
              <a:ext uri="{FF2B5EF4-FFF2-40B4-BE49-F238E27FC236}">
                <a16:creationId xmlns:a16="http://schemas.microsoft.com/office/drawing/2014/main" id="{20AF577A-C1CA-BF48-8E2A-FD2C2596BF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7802" y="2222547"/>
            <a:ext cx="2787588" cy="2666792"/>
          </a:xfrm>
          <a:prstGeom prst="rect">
            <a:avLst/>
          </a:prstGeom>
          <a:effectLst>
            <a:outerShdw blurRad="127000" dist="63500" dir="2700000" algn="tl" rotWithShape="0">
              <a:prstClr val="black"/>
            </a:outerShdw>
          </a:effectLst>
        </p:spPr>
      </p:pic>
    </p:spTree>
    <p:extLst>
      <p:ext uri="{BB962C8B-B14F-4D97-AF65-F5344CB8AC3E}">
        <p14:creationId xmlns:p14="http://schemas.microsoft.com/office/powerpoint/2010/main" val="297346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a:extLst>
              <a:ext uri="{FF2B5EF4-FFF2-40B4-BE49-F238E27FC236}">
                <a16:creationId xmlns:a16="http://schemas.microsoft.com/office/drawing/2014/main" id="{FD9073A7-A6B3-254D-BDA2-C6935F88EE3A}"/>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Restrictions on Freedom of Religion or Belief </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pic>
        <p:nvPicPr>
          <p:cNvPr id="6" name="Picture 5">
            <a:extLst>
              <a:ext uri="{FF2B5EF4-FFF2-40B4-BE49-F238E27FC236}">
                <a16:creationId xmlns:a16="http://schemas.microsoft.com/office/drawing/2014/main" id="{F62F2447-5C34-6842-868C-C2AD7C3124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87232" y="2056796"/>
            <a:ext cx="6032715" cy="34747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7A6D04F0-F24F-C641-BF16-DF087A131132}"/>
              </a:ext>
            </a:extLst>
          </p:cNvPr>
          <p:cNvSpPr txBox="1"/>
          <p:nvPr/>
        </p:nvSpPr>
        <p:spPr>
          <a:xfrm>
            <a:off x="1007802" y="5092154"/>
            <a:ext cx="2787588" cy="646331"/>
          </a:xfrm>
          <a:prstGeom prst="rect">
            <a:avLst/>
          </a:prstGeom>
          <a:noFill/>
        </p:spPr>
        <p:txBody>
          <a:bodyPr wrap="square" rtlCol="0">
            <a:spAutoFit/>
          </a:bodyPr>
          <a:lstStyle/>
          <a:p>
            <a:r>
              <a:rPr lang="en-US" sz="3600" dirty="0">
                <a:solidFill>
                  <a:srgbClr val="FF2F92"/>
                </a:solidFill>
                <a:effectLst>
                  <a:outerShdw blurRad="38100" dist="38100" dir="2700000" algn="tl">
                    <a:srgbClr val="000000">
                      <a:alpha val="43137"/>
                    </a:srgbClr>
                  </a:outerShdw>
                </a:effectLst>
                <a:latin typeface="BentonSansCond Bold" charset="0"/>
                <a:ea typeface="BentonSansCond Bold" charset="0"/>
                <a:cs typeface="BentonSansCond Bold" charset="0"/>
              </a:rPr>
              <a:t>Governments</a:t>
            </a:r>
          </a:p>
        </p:txBody>
      </p:sp>
      <p:pic>
        <p:nvPicPr>
          <p:cNvPr id="8" name="Picture 7">
            <a:extLst>
              <a:ext uri="{FF2B5EF4-FFF2-40B4-BE49-F238E27FC236}">
                <a16:creationId xmlns:a16="http://schemas.microsoft.com/office/drawing/2014/main" id="{CB2EB4C7-B6AE-C047-B371-96DBA7789F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7802" y="2222547"/>
            <a:ext cx="2787588" cy="2666792"/>
          </a:xfrm>
          <a:prstGeom prst="rect">
            <a:avLst/>
          </a:prstGeom>
          <a:effectLst>
            <a:outerShdw blurRad="127000" dist="63500" dir="2700000" algn="tl" rotWithShape="0">
              <a:prstClr val="black"/>
            </a:outerShdw>
          </a:effectLst>
        </p:spPr>
      </p:pic>
    </p:spTree>
    <p:extLst>
      <p:ext uri="{BB962C8B-B14F-4D97-AF65-F5344CB8AC3E}">
        <p14:creationId xmlns:p14="http://schemas.microsoft.com/office/powerpoint/2010/main" val="221370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a:extLst>
              <a:ext uri="{FF2B5EF4-FFF2-40B4-BE49-F238E27FC236}">
                <a16:creationId xmlns:a16="http://schemas.microsoft.com/office/drawing/2014/main" id="{FD9073A7-A6B3-254D-BDA2-C6935F88EE3A}"/>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Restrictions on Freedom of Religion or Belief </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sp>
        <p:nvSpPr>
          <p:cNvPr id="7" name="TextBox 6">
            <a:extLst>
              <a:ext uri="{FF2B5EF4-FFF2-40B4-BE49-F238E27FC236}">
                <a16:creationId xmlns:a16="http://schemas.microsoft.com/office/drawing/2014/main" id="{7A6D04F0-F24F-C641-BF16-DF087A131132}"/>
              </a:ext>
            </a:extLst>
          </p:cNvPr>
          <p:cNvSpPr txBox="1"/>
          <p:nvPr/>
        </p:nvSpPr>
        <p:spPr>
          <a:xfrm>
            <a:off x="1007802" y="5092154"/>
            <a:ext cx="2787588" cy="646331"/>
          </a:xfrm>
          <a:prstGeom prst="rect">
            <a:avLst/>
          </a:prstGeom>
          <a:noFill/>
        </p:spPr>
        <p:txBody>
          <a:bodyPr wrap="square" rtlCol="0">
            <a:spAutoFit/>
          </a:bodyPr>
          <a:lstStyle/>
          <a:p>
            <a:r>
              <a:rPr lang="en-US" sz="3600" dirty="0">
                <a:solidFill>
                  <a:srgbClr val="FF2F92"/>
                </a:solidFill>
                <a:effectLst>
                  <a:outerShdw blurRad="38100" dist="38100" dir="2700000" algn="tl">
                    <a:srgbClr val="000000">
                      <a:alpha val="43137"/>
                    </a:srgbClr>
                  </a:outerShdw>
                </a:effectLst>
                <a:latin typeface="BentonSansCond Bold" charset="0"/>
                <a:ea typeface="BentonSansCond Bold" charset="0"/>
                <a:cs typeface="BentonSansCond Bold" charset="0"/>
              </a:rPr>
              <a:t>Governments</a:t>
            </a:r>
          </a:p>
        </p:txBody>
      </p:sp>
      <p:pic>
        <p:nvPicPr>
          <p:cNvPr id="8" name="Picture 7">
            <a:extLst>
              <a:ext uri="{FF2B5EF4-FFF2-40B4-BE49-F238E27FC236}">
                <a16:creationId xmlns:a16="http://schemas.microsoft.com/office/drawing/2014/main" id="{CB2EB4C7-B6AE-C047-B371-96DBA7789F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7802" y="2222547"/>
            <a:ext cx="2787588" cy="2666792"/>
          </a:xfrm>
          <a:prstGeom prst="rect">
            <a:avLst/>
          </a:prstGeom>
          <a:effectLst>
            <a:outerShdw blurRad="127000" dist="63500" dir="2700000" algn="tl" rotWithShape="0">
              <a:prstClr val="black"/>
            </a:outerShdw>
          </a:effectLst>
        </p:spPr>
      </p:pic>
      <p:sp>
        <p:nvSpPr>
          <p:cNvPr id="9" name="TextBox 8">
            <a:extLst>
              <a:ext uri="{FF2B5EF4-FFF2-40B4-BE49-F238E27FC236}">
                <a16:creationId xmlns:a16="http://schemas.microsoft.com/office/drawing/2014/main" id="{0A5FFEB0-6C44-034D-95DD-1B933461851F}"/>
              </a:ext>
            </a:extLst>
          </p:cNvPr>
          <p:cNvSpPr txBox="1"/>
          <p:nvPr/>
        </p:nvSpPr>
        <p:spPr>
          <a:xfrm>
            <a:off x="7991895" y="5092154"/>
            <a:ext cx="3437801" cy="646331"/>
          </a:xfrm>
          <a:prstGeom prst="rect">
            <a:avLst/>
          </a:prstGeom>
          <a:noFill/>
        </p:spPr>
        <p:txBody>
          <a:bodyPr wrap="none" rtlCol="0">
            <a:spAutoFit/>
          </a:bodyPr>
          <a:lstStyle/>
          <a:p>
            <a:r>
              <a:rPr lang="en-US" sz="3600" dirty="0">
                <a:solidFill>
                  <a:srgbClr val="FF2F92"/>
                </a:solidFill>
                <a:effectLst>
                  <a:outerShdw blurRad="38100" dist="38100" dir="2700000" algn="tl">
                    <a:srgbClr val="000000">
                      <a:alpha val="43137"/>
                    </a:srgbClr>
                  </a:outerShdw>
                </a:effectLst>
                <a:latin typeface="BentonSansCond Bold" charset="0"/>
                <a:ea typeface="BentonSansCond Bold" charset="0"/>
                <a:cs typeface="BentonSansCond Bold" charset="0"/>
              </a:rPr>
              <a:t>Groups in Society</a:t>
            </a:r>
          </a:p>
        </p:txBody>
      </p:sp>
      <p:pic>
        <p:nvPicPr>
          <p:cNvPr id="10" name="Picture 14" descr="http://www.clker.com/cliparts/a/U/m/U/P/4/population-gray-group-md.png">
            <a:extLst>
              <a:ext uri="{FF2B5EF4-FFF2-40B4-BE49-F238E27FC236}">
                <a16:creationId xmlns:a16="http://schemas.microsoft.com/office/drawing/2014/main" id="{3BA6898C-0838-AC4C-B441-D9C08506DDC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77560" y="2221162"/>
            <a:ext cx="2343150" cy="2863850"/>
          </a:xfrm>
          <a:prstGeom prst="rect">
            <a:avLst/>
          </a:prstGeom>
          <a:effectLst>
            <a:outerShdw blurRad="76200" dist="25400" dir="2700000" algn="tl" rotWithShape="0">
              <a:prstClr val="black"/>
            </a:outerShdw>
          </a:effectLst>
          <a:extLst>
            <a:ext uri="{909E8E84-426E-40dd-AFC4-6F175D3DCCD1}">
              <a14:hiddenFill xmlns=""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A6A81393-29AB-B840-9DB0-4C7E6E0E297C}"/>
              </a:ext>
            </a:extLst>
          </p:cNvPr>
          <p:cNvCxnSpPr>
            <a:cxnSpLocks/>
          </p:cNvCxnSpPr>
          <p:nvPr/>
        </p:nvCxnSpPr>
        <p:spPr bwMode="auto">
          <a:xfrm flipH="1">
            <a:off x="4322044" y="3538647"/>
            <a:ext cx="3437891" cy="0"/>
          </a:xfrm>
          <a:prstGeom prst="straightConnector1">
            <a:avLst/>
          </a:prstGeom>
          <a:blipFill dpi="0" rotWithShape="0">
            <a:blip r:embed="rId5"/>
            <a:srcRect/>
            <a:tile tx="0" ty="0" sx="100000" sy="100000" flip="none" algn="tl"/>
          </a:blipFill>
          <a:ln w="76200" cap="flat" cmpd="sng" algn="ctr">
            <a:solidFill>
              <a:srgbClr val="FF2F92"/>
            </a:solidFill>
            <a:prstDash val="solid"/>
            <a:round/>
            <a:headEnd type="none" w="med" len="med"/>
            <a:tailEnd type="triangle"/>
          </a:ln>
          <a:effectLst>
            <a:outerShdw blurRad="50800" dist="38100" dir="2700000" algn="tl" rotWithShape="0">
              <a:prstClr val="black">
                <a:alpha val="40000"/>
              </a:prstClr>
            </a:outerShdw>
          </a:effectLst>
        </p:spPr>
      </p:cxnSp>
      <p:cxnSp>
        <p:nvCxnSpPr>
          <p:cNvPr id="13" name="Straight Arrow Connector 12">
            <a:extLst>
              <a:ext uri="{FF2B5EF4-FFF2-40B4-BE49-F238E27FC236}">
                <a16:creationId xmlns:a16="http://schemas.microsoft.com/office/drawing/2014/main" id="{FD096186-4128-0D48-A25A-A4F36A981F29}"/>
              </a:ext>
            </a:extLst>
          </p:cNvPr>
          <p:cNvCxnSpPr>
            <a:cxnSpLocks/>
          </p:cNvCxnSpPr>
          <p:nvPr/>
        </p:nvCxnSpPr>
        <p:spPr bwMode="auto">
          <a:xfrm>
            <a:off x="4322044" y="3895263"/>
            <a:ext cx="3437891" cy="0"/>
          </a:xfrm>
          <a:prstGeom prst="straightConnector1">
            <a:avLst/>
          </a:prstGeom>
          <a:blipFill dpi="0" rotWithShape="0">
            <a:blip r:embed="rId5"/>
            <a:srcRect/>
            <a:tile tx="0" ty="0" sx="100000" sy="100000" flip="none" algn="tl"/>
          </a:blipFill>
          <a:ln w="76200" cap="flat" cmpd="sng" algn="ctr">
            <a:solidFill>
              <a:srgbClr val="FF2F92"/>
            </a:solidFill>
            <a:prstDash val="solid"/>
            <a:round/>
            <a:headEnd type="none" w="med" len="med"/>
            <a:tailEnd type="triangle"/>
          </a:ln>
          <a:effectLst>
            <a:outerShdw blurRad="50800" dist="38100" dir="2700000" algn="tl" rotWithShape="0">
              <a:prstClr val="black">
                <a:alpha val="40000"/>
              </a:prstClr>
            </a:outerShdw>
          </a:effectLst>
        </p:spPr>
      </p:cxnSp>
      <p:cxnSp>
        <p:nvCxnSpPr>
          <p:cNvPr id="14" name="Straight Arrow Connector 13">
            <a:extLst>
              <a:ext uri="{FF2B5EF4-FFF2-40B4-BE49-F238E27FC236}">
                <a16:creationId xmlns:a16="http://schemas.microsoft.com/office/drawing/2014/main" id="{024BC482-212C-184B-A3F7-8AA467305F18}"/>
              </a:ext>
            </a:extLst>
          </p:cNvPr>
          <p:cNvCxnSpPr/>
          <p:nvPr/>
        </p:nvCxnSpPr>
        <p:spPr bwMode="auto">
          <a:xfrm flipH="1">
            <a:off x="6907667" y="4502062"/>
            <a:ext cx="628650" cy="800100"/>
          </a:xfrm>
          <a:prstGeom prst="straightConnector1">
            <a:avLst/>
          </a:prstGeom>
          <a:blipFill dpi="0" rotWithShape="0">
            <a:blip r:embed="rId5"/>
            <a:srcRect/>
            <a:tile tx="0" ty="0" sx="100000" sy="100000" flip="none" algn="tl"/>
          </a:blipFill>
          <a:ln w="76200" cap="flat" cmpd="sng" algn="ctr">
            <a:solidFill>
              <a:srgbClr val="FF2F92"/>
            </a:solidFill>
            <a:prstDash val="solid"/>
            <a:round/>
            <a:headEnd type="none" w="med" len="med"/>
            <a:tailEnd type="triangle"/>
          </a:ln>
          <a:effectLst>
            <a:outerShdw blurRad="50800" dist="38100" dir="2700000" algn="tl" rotWithShape="0">
              <a:prstClr val="black">
                <a:alpha val="40000"/>
              </a:prstClr>
            </a:outerShdw>
          </a:effectLst>
        </p:spPr>
      </p:cxnSp>
      <p:cxnSp>
        <p:nvCxnSpPr>
          <p:cNvPr id="15" name="Straight Arrow Connector 14">
            <a:extLst>
              <a:ext uri="{FF2B5EF4-FFF2-40B4-BE49-F238E27FC236}">
                <a16:creationId xmlns:a16="http://schemas.microsoft.com/office/drawing/2014/main" id="{B65BCEC8-3683-7D40-851E-582120AA8E1A}"/>
              </a:ext>
            </a:extLst>
          </p:cNvPr>
          <p:cNvCxnSpPr/>
          <p:nvPr/>
        </p:nvCxnSpPr>
        <p:spPr bwMode="auto">
          <a:xfrm>
            <a:off x="4736633" y="4515672"/>
            <a:ext cx="660455" cy="807977"/>
          </a:xfrm>
          <a:prstGeom prst="straightConnector1">
            <a:avLst/>
          </a:prstGeom>
          <a:blipFill dpi="0" rotWithShape="0">
            <a:blip r:embed="rId5"/>
            <a:srcRect/>
            <a:tile tx="0" ty="0" sx="100000" sy="100000" flip="none" algn="tl"/>
          </a:blipFill>
          <a:ln w="76200" cap="flat" cmpd="sng" algn="ctr">
            <a:solidFill>
              <a:srgbClr val="FF2F92"/>
            </a:solidFill>
            <a:prstDash val="solid"/>
            <a:round/>
            <a:headEnd type="none" w="med" len="med"/>
            <a:tailEnd type="triangle"/>
          </a:ln>
          <a:effectLst>
            <a:outerShdw blurRad="50800" dist="38100" dir="2700000" algn="tl" rotWithShape="0">
              <a:prstClr val="black">
                <a:alpha val="40000"/>
              </a:prstClr>
            </a:outerShdw>
          </a:effectLst>
        </p:spPr>
      </p:cxnSp>
      <p:pic>
        <p:nvPicPr>
          <p:cNvPr id="5" name="Picture 4">
            <a:extLst>
              <a:ext uri="{FF2B5EF4-FFF2-40B4-BE49-F238E27FC236}">
                <a16:creationId xmlns:a16="http://schemas.microsoft.com/office/drawing/2014/main" id="{988070DD-2393-264D-A028-B181904BDE19}"/>
              </a:ext>
            </a:extLst>
          </p:cNvPr>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159949" y="5392767"/>
            <a:ext cx="1188720" cy="1188720"/>
          </a:xfrm>
          <a:prstGeom prst="rect">
            <a:avLst/>
          </a:prstGeom>
        </p:spPr>
      </p:pic>
      <p:pic>
        <p:nvPicPr>
          <p:cNvPr id="17" name="Picture 16">
            <a:extLst>
              <a:ext uri="{FF2B5EF4-FFF2-40B4-BE49-F238E27FC236}">
                <a16:creationId xmlns:a16="http://schemas.microsoft.com/office/drawing/2014/main" id="{6CB41112-B6D2-754F-B5B6-E771BF02D5F7}"/>
              </a:ext>
            </a:extLst>
          </p:cNvPr>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956086" y="5392767"/>
            <a:ext cx="1188720" cy="1188720"/>
          </a:xfrm>
          <a:prstGeom prst="rect">
            <a:avLst/>
          </a:prstGeom>
          <a:scene3d>
            <a:camera prst="orthographicFront">
              <a:rot lat="0" lon="9300000" rev="0"/>
            </a:camera>
            <a:lightRig rig="threePt" dir="t"/>
          </a:scene3d>
        </p:spPr>
      </p:pic>
    </p:spTree>
    <p:extLst>
      <p:ext uri="{BB962C8B-B14F-4D97-AF65-F5344CB8AC3E}">
        <p14:creationId xmlns:p14="http://schemas.microsoft.com/office/powerpoint/2010/main" val="164658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1000"/>
                                        <p:tgtEl>
                                          <p:spTgt spid="1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1000"/>
                                        <p:tgtEl>
                                          <p:spTgt spid="15"/>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1000"/>
                                        <p:tgtEl>
                                          <p:spTgt spid="14"/>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3E9142B-D23F-B64C-BABC-CFD50DF822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Oval 3">
            <a:extLst>
              <a:ext uri="{FF2B5EF4-FFF2-40B4-BE49-F238E27FC236}">
                <a16:creationId xmlns:a16="http://schemas.microsoft.com/office/drawing/2014/main" id="{88391B0E-CD95-8443-B4F8-0A2F47E8381B}"/>
              </a:ext>
            </a:extLst>
          </p:cNvPr>
          <p:cNvSpPr/>
          <p:nvPr/>
        </p:nvSpPr>
        <p:spPr>
          <a:xfrm>
            <a:off x="322729" y="3216537"/>
            <a:ext cx="11381591" cy="3044414"/>
          </a:xfrm>
          <a:prstGeom prst="ellipse">
            <a:avLst/>
          </a:prstGeom>
          <a:noFill/>
          <a:ln w="38100">
            <a:solidFill>
              <a:srgbClr val="FF2F9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rgbClr val="FF2F92"/>
              </a:solidFill>
            </a:endParaRPr>
          </a:p>
        </p:txBody>
      </p:sp>
    </p:spTree>
    <p:extLst>
      <p:ext uri="{BB962C8B-B14F-4D97-AF65-F5344CB8AC3E}">
        <p14:creationId xmlns:p14="http://schemas.microsoft.com/office/powerpoint/2010/main" val="200102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2A7BA976-4FFC-8949-9147-7CDFF07641C8}"/>
              </a:ext>
            </a:extLst>
          </p:cNvPr>
          <p:cNvSpPr>
            <a:spLocks/>
          </p:cNvSpPr>
          <p:nvPr/>
        </p:nvSpPr>
        <p:spPr bwMode="auto">
          <a:xfrm>
            <a:off x="0" y="182706"/>
            <a:ext cx="12192000" cy="1231106"/>
          </a:xfrm>
          <a:prstGeom prst="rect">
            <a:avLst/>
          </a:prstGeom>
          <a:noFill/>
          <a:ln w="12700">
            <a:noFill/>
            <a:miter lim="800000"/>
            <a:headEnd/>
            <a:tailEnd/>
          </a:ln>
        </p:spPr>
        <p:txBody>
          <a:bodyPr wrap="square" lIns="0" tIns="0" rIns="0" bIns="0" anchor="ctr">
            <a:spAutoFit/>
          </a:bodyPr>
          <a:lstStyle/>
          <a:p>
            <a:pPr algn="ctr">
              <a:defRPr sz="3600" b="1" i="0" u="none" strike="noStrike" kern="1200" spc="0" baseline="0">
                <a:solidFill>
                  <a:srgbClr val="FF2F92"/>
                </a:solidFill>
                <a:latin typeface="+mn-lt"/>
                <a:ea typeface="+mn-ea"/>
                <a:cs typeface="+mn-cs"/>
              </a:defRPr>
            </a:pPr>
            <a:r>
              <a:rPr lang="en-US" sz="4000" b="1" dirty="0">
                <a:solidFill>
                  <a:srgbClr val="FF2F92"/>
                </a:solidFill>
                <a:latin typeface="Arial" panose="020B0604020202020204" pitchFamily="34" charset="0"/>
                <a:cs typeface="Arial" panose="020B0604020202020204" pitchFamily="34" charset="0"/>
              </a:rPr>
              <a:t>Net Loss or Gain of Millionaires (1000s) </a:t>
            </a:r>
          </a:p>
          <a:p>
            <a:pPr algn="ctr">
              <a:defRPr sz="3600" b="1" i="0" u="none" strike="noStrike" kern="1200" spc="0" baseline="0">
                <a:solidFill>
                  <a:srgbClr val="FF2F92"/>
                </a:solidFill>
                <a:latin typeface="+mn-lt"/>
                <a:ea typeface="+mn-ea"/>
                <a:cs typeface="+mn-cs"/>
              </a:defRPr>
            </a:pPr>
            <a:r>
              <a:rPr lang="en-US" sz="4000" b="1" dirty="0">
                <a:solidFill>
                  <a:srgbClr val="FF2F92"/>
                </a:solidFill>
                <a:latin typeface="Arial" panose="020B0604020202020204" pitchFamily="34" charset="0"/>
                <a:cs typeface="Arial" panose="020B0604020202020204" pitchFamily="34" charset="0"/>
              </a:rPr>
              <a:t> </a:t>
            </a:r>
          </a:p>
        </p:txBody>
      </p:sp>
      <p:pic>
        <p:nvPicPr>
          <p:cNvPr id="15" name="Picture 14" descr="A screenshot of a cell phone&#10;&#10;Description automatically generated">
            <a:extLst>
              <a:ext uri="{FF2B5EF4-FFF2-40B4-BE49-F238E27FC236}">
                <a16:creationId xmlns:a16="http://schemas.microsoft.com/office/drawing/2014/main" id="{8752F5BF-B871-8849-B6D8-46E33ACDFD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1071" y="1489117"/>
            <a:ext cx="10597736" cy="5368883"/>
          </a:xfrm>
          <a:prstGeom prst="rect">
            <a:avLst/>
          </a:prstGeom>
        </p:spPr>
      </p:pic>
    </p:spTree>
    <p:extLst>
      <p:ext uri="{BB962C8B-B14F-4D97-AF65-F5344CB8AC3E}">
        <p14:creationId xmlns:p14="http://schemas.microsoft.com/office/powerpoint/2010/main" val="285217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2A7BA976-4FFC-8949-9147-7CDFF07641C8}"/>
              </a:ext>
            </a:extLst>
          </p:cNvPr>
          <p:cNvSpPr>
            <a:spLocks/>
          </p:cNvSpPr>
          <p:nvPr/>
        </p:nvSpPr>
        <p:spPr bwMode="auto">
          <a:xfrm>
            <a:off x="0" y="182706"/>
            <a:ext cx="12191999" cy="1231106"/>
          </a:xfrm>
          <a:prstGeom prst="rect">
            <a:avLst/>
          </a:prstGeom>
          <a:noFill/>
          <a:ln w="12700">
            <a:noFill/>
            <a:miter lim="800000"/>
            <a:headEnd/>
            <a:tailEnd/>
          </a:ln>
        </p:spPr>
        <p:txBody>
          <a:bodyPr wrap="square" lIns="0" tIns="0" rIns="0" bIns="0" anchor="ctr">
            <a:spAutoFit/>
          </a:bodyPr>
          <a:lstStyle/>
          <a:p>
            <a:pPr algn="ctr">
              <a:defRPr sz="3600" b="1" i="0" u="none" strike="noStrike" kern="1200" spc="0" baseline="0">
                <a:solidFill>
                  <a:srgbClr val="FF2F92"/>
                </a:solidFill>
                <a:latin typeface="+mn-lt"/>
                <a:ea typeface="+mn-ea"/>
                <a:cs typeface="+mn-cs"/>
              </a:defRPr>
            </a:pPr>
            <a:r>
              <a:rPr lang="en-US" sz="4000" b="1" dirty="0">
                <a:solidFill>
                  <a:srgbClr val="FF2F92"/>
                </a:solidFill>
                <a:latin typeface="Arial" panose="020B0604020202020204" pitchFamily="34" charset="0"/>
                <a:cs typeface="Arial" panose="020B0604020202020204" pitchFamily="34" charset="0"/>
              </a:rPr>
              <a:t>Net Loss or Gain of Millionaires (1000s) </a:t>
            </a:r>
          </a:p>
          <a:p>
            <a:pPr algn="ctr">
              <a:defRPr sz="3600" b="1" i="0" u="none" strike="noStrike" kern="1200" spc="0" baseline="0">
                <a:solidFill>
                  <a:srgbClr val="FF2F92"/>
                </a:solidFill>
                <a:latin typeface="+mn-lt"/>
                <a:ea typeface="+mn-ea"/>
                <a:cs typeface="+mn-cs"/>
              </a:defRPr>
            </a:pPr>
            <a:r>
              <a:rPr lang="en-US" sz="4000" b="1" dirty="0">
                <a:solidFill>
                  <a:srgbClr val="FF2F92"/>
                </a:solidFill>
                <a:latin typeface="Arial" panose="020B0604020202020204" pitchFamily="34" charset="0"/>
                <a:cs typeface="Arial" panose="020B0604020202020204" pitchFamily="34" charset="0"/>
              </a:rPr>
              <a:t>vs. Level of Government Restrictions on Religion</a:t>
            </a:r>
          </a:p>
        </p:txBody>
      </p:sp>
      <p:pic>
        <p:nvPicPr>
          <p:cNvPr id="7" name="Picture 6" descr="A screenshot of a computer&#10;&#10;Description automatically generated">
            <a:extLst>
              <a:ext uri="{FF2B5EF4-FFF2-40B4-BE49-F238E27FC236}">
                <a16:creationId xmlns:a16="http://schemas.microsoft.com/office/drawing/2014/main" id="{0E6BC80E-572A-6F4F-8E7D-991B796136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1068" y="1516836"/>
            <a:ext cx="10597736" cy="5282006"/>
          </a:xfrm>
          <a:prstGeom prst="rect">
            <a:avLst/>
          </a:prstGeom>
        </p:spPr>
      </p:pic>
    </p:spTree>
    <p:extLst>
      <p:ext uri="{BB962C8B-B14F-4D97-AF65-F5344CB8AC3E}">
        <p14:creationId xmlns:p14="http://schemas.microsoft.com/office/powerpoint/2010/main" val="264824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4C76D351-19F3-6145-8487-6EF44B8040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656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AB279F1C-ECE7-F043-A8D8-45639BA64C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735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F5C4455D-B6C1-DB4B-AB20-D3CAF7AC36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52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692BB24-55C7-4341-BF30-834AF4FD1529}"/>
              </a:ext>
            </a:extLst>
          </p:cNvPr>
          <p:cNvSpPr txBox="1"/>
          <p:nvPr/>
        </p:nvSpPr>
        <p:spPr>
          <a:xfrm>
            <a:off x="5230305" y="1734312"/>
            <a:ext cx="1326004" cy="707886"/>
          </a:xfrm>
          <a:prstGeom prst="rect">
            <a:avLst/>
          </a:prstGeom>
          <a:noFill/>
        </p:spPr>
        <p:txBody>
          <a:bodyPr wrap="none" rtlCol="0">
            <a:spAutoFit/>
          </a:bodyPr>
          <a:lstStyle/>
          <a:p>
            <a:r>
              <a:rPr lang="en-US" sz="4000" b="1" dirty="0">
                <a:solidFill>
                  <a:srgbClr val="FF2F92"/>
                </a:solidFill>
                <a:latin typeface="Arial" panose="020B0604020202020204" pitchFamily="34" charset="0"/>
                <a:cs typeface="Arial" panose="020B0604020202020204" pitchFamily="34" charset="0"/>
              </a:rPr>
              <a:t>2018</a:t>
            </a:r>
          </a:p>
        </p:txBody>
      </p:sp>
      <p:pic>
        <p:nvPicPr>
          <p:cNvPr id="12" name="Picture 11" descr="A screenshot of a cell phone&#10;&#10;Description automatically generated">
            <a:extLst>
              <a:ext uri="{FF2B5EF4-FFF2-40B4-BE49-F238E27FC236}">
                <a16:creationId xmlns:a16="http://schemas.microsoft.com/office/drawing/2014/main" id="{8EB0582F-8B41-DE4D-AE10-A3E40BF124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627" y="2526416"/>
            <a:ext cx="10881360" cy="3345706"/>
          </a:xfrm>
          <a:prstGeom prst="rect">
            <a:avLst/>
          </a:prstGeom>
        </p:spPr>
      </p:pic>
      <p:sp>
        <p:nvSpPr>
          <p:cNvPr id="13" name="Rectangle 4">
            <a:extLst>
              <a:ext uri="{FF2B5EF4-FFF2-40B4-BE49-F238E27FC236}">
                <a16:creationId xmlns:a16="http://schemas.microsoft.com/office/drawing/2014/main" id="{731E4965-4C98-8C4B-805D-CCAD964D1469}"/>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EEOC Workplace Discrimination Complaints</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spTree>
    <p:extLst>
      <p:ext uri="{BB962C8B-B14F-4D97-AF65-F5344CB8AC3E}">
        <p14:creationId xmlns:p14="http://schemas.microsoft.com/office/powerpoint/2010/main" val="291561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2A7BA976-4FFC-8949-9147-7CDFF07641C8}"/>
              </a:ext>
            </a:extLst>
          </p:cNvPr>
          <p:cNvSpPr>
            <a:spLocks/>
          </p:cNvSpPr>
          <p:nvPr/>
        </p:nvSpPr>
        <p:spPr bwMode="auto">
          <a:xfrm>
            <a:off x="0" y="182706"/>
            <a:ext cx="12192000" cy="1231106"/>
          </a:xfrm>
          <a:prstGeom prst="rect">
            <a:avLst/>
          </a:prstGeom>
          <a:noFill/>
          <a:ln w="12700">
            <a:noFill/>
            <a:miter lim="800000"/>
            <a:headEnd/>
            <a:tailEnd/>
          </a:ln>
        </p:spPr>
        <p:txBody>
          <a:bodyPr wrap="square" lIns="0" tIns="0" rIns="0" bIns="0" anchor="ctr">
            <a:spAutoFit/>
          </a:bodyPr>
          <a:lstStyle/>
          <a:p>
            <a:pPr algn="ctr">
              <a:defRPr sz="3600" b="1" i="0" u="none" strike="noStrike" kern="1200" spc="0" baseline="0">
                <a:solidFill>
                  <a:srgbClr val="FF2F92"/>
                </a:solidFill>
                <a:latin typeface="+mn-lt"/>
                <a:ea typeface="+mn-ea"/>
                <a:cs typeface="+mn-cs"/>
              </a:defRPr>
            </a:pPr>
            <a:r>
              <a:rPr lang="en-US" sz="4000" b="1" dirty="0">
                <a:solidFill>
                  <a:srgbClr val="FF2F92"/>
                </a:solidFill>
                <a:latin typeface="Arial" panose="020B0604020202020204" pitchFamily="34" charset="0"/>
                <a:cs typeface="Arial" panose="020B0604020202020204" pitchFamily="34" charset="0"/>
              </a:rPr>
              <a:t>Religious Freedom Spurs Global Economy</a:t>
            </a:r>
          </a:p>
          <a:p>
            <a:pPr algn="ctr">
              <a:defRPr sz="3600" b="1" i="0" u="none" strike="noStrike" kern="1200" spc="0" baseline="0">
                <a:solidFill>
                  <a:srgbClr val="FF2F92"/>
                </a:solidFill>
                <a:latin typeface="+mn-lt"/>
                <a:ea typeface="+mn-ea"/>
                <a:cs typeface="+mn-cs"/>
              </a:defRPr>
            </a:pPr>
            <a:r>
              <a:rPr lang="en-US" sz="4000" b="1" dirty="0">
                <a:solidFill>
                  <a:srgbClr val="FF2F92"/>
                </a:solidFill>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B2679533-FBA6-7945-8CE8-5D6CB2500F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380567"/>
            <a:ext cx="12192000" cy="7301288"/>
          </a:xfrm>
          <a:prstGeom prst="rect">
            <a:avLst/>
          </a:prstGeom>
        </p:spPr>
      </p:pic>
      <p:sp>
        <p:nvSpPr>
          <p:cNvPr id="7" name="Rectangle 63">
            <a:extLst>
              <a:ext uri="{FF2B5EF4-FFF2-40B4-BE49-F238E27FC236}">
                <a16:creationId xmlns:a16="http://schemas.microsoft.com/office/drawing/2014/main" id="{25E327A0-DACC-AA4B-BF9A-008D34C4DF9D}"/>
              </a:ext>
            </a:extLst>
          </p:cNvPr>
          <p:cNvSpPr>
            <a:spLocks/>
          </p:cNvSpPr>
          <p:nvPr/>
        </p:nvSpPr>
        <p:spPr bwMode="auto">
          <a:xfrm rot="19190670">
            <a:off x="3511266" y="4132147"/>
            <a:ext cx="2749471" cy="457754"/>
          </a:xfrm>
          <a:prstGeom prst="rect">
            <a:avLst/>
          </a:prstGeom>
          <a:noFill/>
          <a:ln w="12700">
            <a:noFill/>
            <a:miter lim="800000"/>
            <a:headEnd/>
            <a:tailEnd/>
          </a:ln>
        </p:spPr>
        <p:txBody>
          <a:bodyPr wrap="none" lIns="0" tIns="0" rIns="0" bIns="0" anchor="ctr">
            <a:spAutoFit/>
          </a:bodyPr>
          <a:lstStyle/>
          <a:p>
            <a:pPr algn="ctr">
              <a:lnSpc>
                <a:spcPts val="3825"/>
              </a:lnSpc>
            </a:pPr>
            <a:r>
              <a:rPr lang="en-US" altLang="en-US" sz="2800" b="1" dirty="0">
                <a:solidFill>
                  <a:srgbClr val="00B0F0"/>
                </a:solidFill>
                <a:effectLst>
                  <a:outerShdw blurRad="38100" dist="38100" dir="2700000" algn="tl">
                    <a:srgbClr val="000000">
                      <a:alpha val="43137"/>
                    </a:srgbClr>
                  </a:outerShdw>
                </a:effectLst>
                <a:latin typeface="BentonSansCond Bold"/>
                <a:ea typeface="BentonSansCond Black" charset="0"/>
                <a:cs typeface="BentonSansCond Black" charset="0"/>
                <a:sym typeface="BentonSansCond Book" charset="0"/>
              </a:rPr>
              <a:t>Religious Freedom</a:t>
            </a:r>
            <a:endParaRPr lang="en-US" altLang="en-US" dirty="0">
              <a:solidFill>
                <a:srgbClr val="00B0F0"/>
              </a:solidFill>
              <a:effectLst>
                <a:outerShdw blurRad="38100" dist="38100" dir="2700000" algn="tl">
                  <a:srgbClr val="000000">
                    <a:alpha val="43137"/>
                  </a:srgbClr>
                </a:outerShdw>
              </a:effectLst>
              <a:latin typeface="Georgia Italic" charset="0"/>
              <a:ea typeface="Georgia Italic" charset="0"/>
              <a:cs typeface="Georgia Italic" charset="0"/>
              <a:sym typeface="Georgia Italic" charset="0"/>
            </a:endParaRPr>
          </a:p>
        </p:txBody>
      </p:sp>
    </p:spTree>
    <p:extLst>
      <p:ext uri="{BB962C8B-B14F-4D97-AF65-F5344CB8AC3E}">
        <p14:creationId xmlns:p14="http://schemas.microsoft.com/office/powerpoint/2010/main" val="244732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a:extLst>
              <a:ext uri="{FF2B5EF4-FFF2-40B4-BE49-F238E27FC236}">
                <a16:creationId xmlns:a16="http://schemas.microsoft.com/office/drawing/2014/main" id="{731E4965-4C98-8C4B-805D-CCAD964D1469}"/>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What are some companies doing?</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spTree>
    <p:extLst>
      <p:ext uri="{BB962C8B-B14F-4D97-AF65-F5344CB8AC3E}">
        <p14:creationId xmlns:p14="http://schemas.microsoft.com/office/powerpoint/2010/main" val="113073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a:extLst>
              <a:ext uri="{FF2B5EF4-FFF2-40B4-BE49-F238E27FC236}">
                <a16:creationId xmlns:a16="http://schemas.microsoft.com/office/drawing/2014/main" id="{731E4965-4C98-8C4B-805D-CCAD964D1469}"/>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What are some companies doing?</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pic>
        <p:nvPicPr>
          <p:cNvPr id="2" name="Picture 1">
            <a:extLst>
              <a:ext uri="{FF2B5EF4-FFF2-40B4-BE49-F238E27FC236}">
                <a16:creationId xmlns:a16="http://schemas.microsoft.com/office/drawing/2014/main" id="{58136919-02C0-9147-993E-6BF3A4D9EF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104533"/>
            <a:ext cx="5228546" cy="1797313"/>
          </a:xfrm>
          <a:prstGeom prst="rect">
            <a:avLst/>
          </a:prstGeom>
        </p:spPr>
      </p:pic>
      <p:pic>
        <p:nvPicPr>
          <p:cNvPr id="4" name="Picture 3">
            <a:extLst>
              <a:ext uri="{FF2B5EF4-FFF2-40B4-BE49-F238E27FC236}">
                <a16:creationId xmlns:a16="http://schemas.microsoft.com/office/drawing/2014/main" id="{08C7BA88-B8DA-B249-A7E8-CDA483C0AB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487" y="1149281"/>
            <a:ext cx="5797905" cy="5797905"/>
          </a:xfrm>
          <a:prstGeom prst="rect">
            <a:avLst/>
          </a:prstGeom>
        </p:spPr>
      </p:pic>
    </p:spTree>
    <p:extLst>
      <p:ext uri="{BB962C8B-B14F-4D97-AF65-F5344CB8AC3E}">
        <p14:creationId xmlns:p14="http://schemas.microsoft.com/office/powerpoint/2010/main" val="13957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BDDD0B-2F08-0048-9246-0A7ABEB2C2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776" y="0"/>
            <a:ext cx="12181168" cy="6857999"/>
          </a:xfrm>
          <a:prstGeom prst="rect">
            <a:avLst/>
          </a:prstGeom>
        </p:spPr>
      </p:pic>
    </p:spTree>
    <p:extLst>
      <p:ext uri="{BB962C8B-B14F-4D97-AF65-F5344CB8AC3E}">
        <p14:creationId xmlns:p14="http://schemas.microsoft.com/office/powerpoint/2010/main" val="428817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4C5B48-6C7C-4545-A48F-B2D7C9FD32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8191" y="3716325"/>
            <a:ext cx="5973809" cy="3360268"/>
          </a:xfrm>
          <a:prstGeom prst="rect">
            <a:avLst/>
          </a:prstGeom>
        </p:spPr>
      </p:pic>
      <p:pic>
        <p:nvPicPr>
          <p:cNvPr id="3" name="Picture 2">
            <a:extLst>
              <a:ext uri="{FF2B5EF4-FFF2-40B4-BE49-F238E27FC236}">
                <a16:creationId xmlns:a16="http://schemas.microsoft.com/office/drawing/2014/main" id="{2A8DC6A4-957A-A341-9986-F75C095AF9B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12192000" cy="3934919"/>
          </a:xfrm>
          <a:prstGeom prst="rect">
            <a:avLst/>
          </a:prstGeom>
        </p:spPr>
      </p:pic>
      <p:pic>
        <p:nvPicPr>
          <p:cNvPr id="7" name="Picture 6">
            <a:extLst>
              <a:ext uri="{FF2B5EF4-FFF2-40B4-BE49-F238E27FC236}">
                <a16:creationId xmlns:a16="http://schemas.microsoft.com/office/drawing/2014/main" id="{2D7A1CA4-C264-7947-95A5-A78A7E5809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934919"/>
            <a:ext cx="6218191" cy="2923081"/>
          </a:xfrm>
          <a:prstGeom prst="rect">
            <a:avLst/>
          </a:prstGeom>
        </p:spPr>
      </p:pic>
    </p:spTree>
    <p:extLst>
      <p:ext uri="{BB962C8B-B14F-4D97-AF65-F5344CB8AC3E}">
        <p14:creationId xmlns:p14="http://schemas.microsoft.com/office/powerpoint/2010/main" val="51594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5A9A85-2C53-D04E-BB4A-15956A4C62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250" y="164306"/>
            <a:ext cx="7162800" cy="3144917"/>
          </a:xfrm>
          <a:prstGeom prst="ellipse">
            <a:avLst/>
          </a:prstGeom>
          <a:ln>
            <a:noFill/>
          </a:ln>
          <a:effectLst>
            <a:softEdge rad="112500"/>
          </a:effectLst>
        </p:spPr>
      </p:pic>
      <p:pic>
        <p:nvPicPr>
          <p:cNvPr id="4" name="Picture 3" descr="A person sitting at a table&#10;&#10;Description automatically generated">
            <a:extLst>
              <a:ext uri="{FF2B5EF4-FFF2-40B4-BE49-F238E27FC236}">
                <a16:creationId xmlns:a16="http://schemas.microsoft.com/office/drawing/2014/main" id="{F5FA92AE-0DF2-7D41-90EC-4F76662611E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EDE4CF7-C34D-8547-9277-CA74733E57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7174" y="164306"/>
            <a:ext cx="4300539" cy="1178348"/>
          </a:xfrm>
          <a:prstGeom prst="rect">
            <a:avLst/>
          </a:prstGeom>
        </p:spPr>
      </p:pic>
    </p:spTree>
    <p:extLst>
      <p:ext uri="{BB962C8B-B14F-4D97-AF65-F5344CB8AC3E}">
        <p14:creationId xmlns:p14="http://schemas.microsoft.com/office/powerpoint/2010/main" val="247878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AB26E4-9009-7048-9A62-C4095926B03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FD4B7099-E66B-5B40-AB28-A366AD26A9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46646" y="442213"/>
            <a:ext cx="7998214" cy="2798163"/>
          </a:xfrm>
          <a:prstGeom prst="rect">
            <a:avLst/>
          </a:prstGeom>
        </p:spPr>
      </p:pic>
      <p:pic>
        <p:nvPicPr>
          <p:cNvPr id="4" name="Picture 3">
            <a:extLst>
              <a:ext uri="{FF2B5EF4-FFF2-40B4-BE49-F238E27FC236}">
                <a16:creationId xmlns:a16="http://schemas.microsoft.com/office/drawing/2014/main" id="{FAE9137F-77BE-5D41-ADDB-FF10CA93D13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46646" y="3436499"/>
            <a:ext cx="7998214" cy="2798162"/>
          </a:xfrm>
          <a:prstGeom prst="rect">
            <a:avLst/>
          </a:prstGeom>
        </p:spPr>
      </p:pic>
      <p:sp>
        <p:nvSpPr>
          <p:cNvPr id="6" name="Oval 5">
            <a:extLst>
              <a:ext uri="{FF2B5EF4-FFF2-40B4-BE49-F238E27FC236}">
                <a16:creationId xmlns:a16="http://schemas.microsoft.com/office/drawing/2014/main" id="{4C764356-0A36-FB49-9B02-85F5F9CCE600}"/>
              </a:ext>
            </a:extLst>
          </p:cNvPr>
          <p:cNvSpPr/>
          <p:nvPr/>
        </p:nvSpPr>
        <p:spPr>
          <a:xfrm>
            <a:off x="9968459" y="3157932"/>
            <a:ext cx="1668906" cy="3235378"/>
          </a:xfrm>
          <a:prstGeom prst="ellipse">
            <a:avLst/>
          </a:prstGeom>
          <a:noFill/>
          <a:ln w="41275">
            <a:solidFill>
              <a:srgbClr val="0070C0">
                <a:alpha val="7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EFD19A5-107A-5B45-9AA3-493188D2BA1E}"/>
              </a:ext>
            </a:extLst>
          </p:cNvPr>
          <p:cNvSpPr/>
          <p:nvPr/>
        </p:nvSpPr>
        <p:spPr>
          <a:xfrm>
            <a:off x="313065" y="2636671"/>
            <a:ext cx="3522053" cy="1569660"/>
          </a:xfrm>
          <a:prstGeom prst="rect">
            <a:avLst/>
          </a:prstGeom>
          <a:noFill/>
        </p:spPr>
        <p:txBody>
          <a:bodyPr wrap="none" lIns="91440" tIns="45720" rIns="91440" bIns="45720">
            <a:spAutoFit/>
          </a:bodyPr>
          <a:lstStyle/>
          <a:p>
            <a:pPr algn="ctr"/>
            <a:r>
              <a:rPr lang="en-US" sz="6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Sales</a:t>
            </a: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lackadder ITC" pitchFamily="82" charset="77"/>
              </a:rPr>
              <a:t>f</a:t>
            </a:r>
            <a:r>
              <a:rPr lang="en-US" sz="6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orce</a:t>
            </a:r>
          </a:p>
        </p:txBody>
      </p:sp>
    </p:spTree>
    <p:extLst>
      <p:ext uri="{BB962C8B-B14F-4D97-AF65-F5344CB8AC3E}">
        <p14:creationId xmlns:p14="http://schemas.microsoft.com/office/powerpoint/2010/main" val="191628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2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1F4C44-989D-AF4D-B40E-833854D589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84090" y="870154"/>
            <a:ext cx="6223820" cy="5987846"/>
          </a:xfrm>
          <a:prstGeom prst="rect">
            <a:avLst/>
          </a:prstGeom>
        </p:spPr>
      </p:pic>
      <p:sp>
        <p:nvSpPr>
          <p:cNvPr id="4" name="Rectangle 4">
            <a:extLst>
              <a:ext uri="{FF2B5EF4-FFF2-40B4-BE49-F238E27FC236}">
                <a16:creationId xmlns:a16="http://schemas.microsoft.com/office/drawing/2014/main" id="{4A21E740-89CF-0F4C-AF9A-3BEE7AC71153}"/>
              </a:ext>
            </a:extLst>
          </p:cNvPr>
          <p:cNvSpPr>
            <a:spLocks/>
          </p:cNvSpPr>
          <p:nvPr/>
        </p:nvSpPr>
        <p:spPr bwMode="auto">
          <a:xfrm>
            <a:off x="0" y="182706"/>
            <a:ext cx="12192000" cy="1231106"/>
          </a:xfrm>
          <a:prstGeom prst="rect">
            <a:avLst/>
          </a:prstGeom>
          <a:noFill/>
          <a:ln w="12700">
            <a:noFill/>
            <a:miter lim="800000"/>
            <a:headEnd/>
            <a:tailEnd/>
          </a:ln>
        </p:spPr>
        <p:txBody>
          <a:bodyPr wrap="square" lIns="0" tIns="0" rIns="0" bIns="0" anchor="ctr">
            <a:spAutoFit/>
          </a:bodyPr>
          <a:lstStyle/>
          <a:p>
            <a:pPr algn="ctr">
              <a:defRPr sz="3600" b="1" i="0" u="none" strike="noStrike" kern="1200" spc="0" baseline="0">
                <a:solidFill>
                  <a:srgbClr val="FF2F92"/>
                </a:solidFill>
                <a:latin typeface="+mn-lt"/>
                <a:ea typeface="+mn-ea"/>
                <a:cs typeface="+mn-cs"/>
              </a:defRPr>
            </a:pPr>
            <a:r>
              <a:rPr lang="en-US" sz="4000" b="1" dirty="0">
                <a:solidFill>
                  <a:srgbClr val="FF2F92"/>
                </a:solidFill>
                <a:latin typeface="Arial" panose="020B0604020202020204" pitchFamily="34" charset="0"/>
                <a:cs typeface="Arial" panose="020B0604020202020204" pitchFamily="34" charset="0"/>
              </a:rPr>
              <a:t>Annual Value of Religion to U.S. Economy</a:t>
            </a:r>
          </a:p>
          <a:p>
            <a:pPr algn="ctr">
              <a:defRPr sz="3600" b="1" i="0" u="none" strike="noStrike" kern="1200" spc="0" baseline="0">
                <a:solidFill>
                  <a:srgbClr val="FF2F92"/>
                </a:solidFill>
                <a:latin typeface="+mn-lt"/>
                <a:ea typeface="+mn-ea"/>
                <a:cs typeface="+mn-cs"/>
              </a:defRPr>
            </a:pPr>
            <a:r>
              <a:rPr lang="en-US" sz="4000" b="1" dirty="0">
                <a:solidFill>
                  <a:srgbClr val="FF2F9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5084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wall&#10;&#10;Description automatically generated">
            <a:extLst>
              <a:ext uri="{FF2B5EF4-FFF2-40B4-BE49-F238E27FC236}">
                <a16:creationId xmlns:a16="http://schemas.microsoft.com/office/drawing/2014/main" id="{C25636DD-E352-C543-A717-3F721550EB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5449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646302F7-AE7F-C64C-9007-7C4D53F57E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81216" y="1149024"/>
            <a:ext cx="798703" cy="355697"/>
          </a:xfrm>
          <a:prstGeom prst="rect">
            <a:avLst/>
          </a:prstGeom>
        </p:spPr>
      </p:pic>
      <p:sp>
        <p:nvSpPr>
          <p:cNvPr id="7" name="TextBox 6">
            <a:extLst>
              <a:ext uri="{FF2B5EF4-FFF2-40B4-BE49-F238E27FC236}">
                <a16:creationId xmlns:a16="http://schemas.microsoft.com/office/drawing/2014/main" id="{253E2DF1-4329-E84C-AA9F-110FFCBD9F19}"/>
              </a:ext>
            </a:extLst>
          </p:cNvPr>
          <p:cNvSpPr txBox="1"/>
          <p:nvPr/>
        </p:nvSpPr>
        <p:spPr>
          <a:xfrm>
            <a:off x="145317" y="4357315"/>
            <a:ext cx="5760720" cy="2500685"/>
          </a:xfrm>
          <a:prstGeom prst="rect">
            <a:avLst/>
          </a:prstGeom>
          <a:noFill/>
        </p:spPr>
        <p:txBody>
          <a:bodyPr wrap="square" rtlCol="0">
            <a:spAutoFit/>
          </a:bodyPr>
          <a:lstStyle/>
          <a:p>
            <a:r>
              <a:rPr lang="en-US" sz="2000" dirty="0">
                <a:solidFill>
                  <a:srgbClr val="C00000"/>
                </a:solidFill>
              </a:rPr>
              <a:t>THE FOUR CRITERIA OF THE CRDA</a:t>
            </a:r>
          </a:p>
          <a:p>
            <a:endParaRPr lang="en-US" sz="1000" dirty="0">
              <a:solidFill>
                <a:schemeClr val="tx1">
                  <a:lumMod val="65000"/>
                  <a:lumOff val="35000"/>
                </a:schemeClr>
              </a:solidFill>
            </a:endParaRPr>
          </a:p>
          <a:p>
            <a:pPr marL="342900" indent="-342900" fontAlgn="base">
              <a:buFont typeface="+mj-lt"/>
              <a:buAutoNum type="arabicPeriod"/>
            </a:pPr>
            <a:r>
              <a:rPr lang="en-US" dirty="0">
                <a:solidFill>
                  <a:schemeClr val="tx1">
                    <a:lumMod val="65000"/>
                    <a:lumOff val="35000"/>
                  </a:schemeClr>
                </a:solidFill>
              </a:rPr>
              <a:t>Non-Discrimination and Non-Harassment on the Basis of Religion or Belief</a:t>
            </a:r>
          </a:p>
          <a:p>
            <a:pPr marL="342900" indent="-342900" fontAlgn="base">
              <a:buFont typeface="+mj-lt"/>
              <a:buAutoNum type="arabicPeriod"/>
            </a:pPr>
            <a:r>
              <a:rPr lang="en-US" dirty="0">
                <a:solidFill>
                  <a:schemeClr val="tx1">
                    <a:lumMod val="65000"/>
                    <a:lumOff val="35000"/>
                  </a:schemeClr>
                </a:solidFill>
              </a:rPr>
              <a:t>Religious Accommodation and Inclusion</a:t>
            </a:r>
          </a:p>
          <a:p>
            <a:pPr marL="342900" indent="-342900" fontAlgn="base">
              <a:buFont typeface="+mj-lt"/>
              <a:buAutoNum type="arabicPeriod"/>
            </a:pPr>
            <a:r>
              <a:rPr lang="en-US" dirty="0">
                <a:solidFill>
                  <a:schemeClr val="tx1">
                    <a:lumMod val="65000"/>
                    <a:lumOff val="35000"/>
                  </a:schemeClr>
                </a:solidFill>
              </a:rPr>
              <a:t>Promoting Sustainable and Innovative Business through Protecting Freedom of Religion or Belief (FoRB)</a:t>
            </a:r>
          </a:p>
          <a:p>
            <a:pPr marL="342900" indent="-342900" fontAlgn="base">
              <a:buFont typeface="+mj-lt"/>
              <a:buAutoNum type="arabicPeriod"/>
            </a:pPr>
            <a:r>
              <a:rPr lang="en-US" dirty="0">
                <a:solidFill>
                  <a:schemeClr val="tx1">
                    <a:lumMod val="65000"/>
                    <a:lumOff val="35000"/>
                  </a:schemeClr>
                </a:solidFill>
              </a:rPr>
              <a:t>Protecting and Promoting Freedom of Religion or Belief (FoRB) in Our Communities</a:t>
            </a:r>
          </a:p>
        </p:txBody>
      </p:sp>
      <p:pic>
        <p:nvPicPr>
          <p:cNvPr id="10" name="Picture 9" descr="A screenshot of a cell phone&#10;&#10;Description automatically generated">
            <a:extLst>
              <a:ext uri="{FF2B5EF4-FFF2-40B4-BE49-F238E27FC236}">
                <a16:creationId xmlns:a16="http://schemas.microsoft.com/office/drawing/2014/main" id="{18DB38E3-0B18-6A4A-B7E4-03CB593E0E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5317" y="1594661"/>
            <a:ext cx="5760720" cy="2616888"/>
          </a:xfrm>
          <a:prstGeom prst="rect">
            <a:avLst/>
          </a:prstGeom>
        </p:spPr>
      </p:pic>
      <p:sp>
        <p:nvSpPr>
          <p:cNvPr id="14" name="Rectangle 13">
            <a:extLst>
              <a:ext uri="{FF2B5EF4-FFF2-40B4-BE49-F238E27FC236}">
                <a16:creationId xmlns:a16="http://schemas.microsoft.com/office/drawing/2014/main" id="{DB8E14AF-B189-C84E-AEDB-511B6ADCAEDB}"/>
              </a:ext>
            </a:extLst>
          </p:cNvPr>
          <p:cNvSpPr/>
          <p:nvPr/>
        </p:nvSpPr>
        <p:spPr>
          <a:xfrm>
            <a:off x="77039" y="144535"/>
            <a:ext cx="1974964" cy="461665"/>
          </a:xfrm>
          <a:prstGeom prst="rect">
            <a:avLst/>
          </a:prstGeom>
        </p:spPr>
        <p:txBody>
          <a:bodyPr wrap="none">
            <a:spAutoFit/>
          </a:bodyPr>
          <a:lstStyle/>
          <a:p>
            <a:pPr algn="ctr"/>
            <a:r>
              <a:rPr lang="en-US" sz="2400" dirty="0">
                <a:solidFill>
                  <a:srgbClr val="C00000"/>
                </a:solidFill>
              </a:rPr>
              <a:t>CRDAtool.com</a:t>
            </a:r>
          </a:p>
        </p:txBody>
      </p:sp>
      <p:sp>
        <p:nvSpPr>
          <p:cNvPr id="15" name="Rectangle 14">
            <a:extLst>
              <a:ext uri="{FF2B5EF4-FFF2-40B4-BE49-F238E27FC236}">
                <a16:creationId xmlns:a16="http://schemas.microsoft.com/office/drawing/2014/main" id="{0A6F8FF6-D54C-7A4B-A87A-169622AA9195}"/>
              </a:ext>
            </a:extLst>
          </p:cNvPr>
          <p:cNvSpPr/>
          <p:nvPr/>
        </p:nvSpPr>
        <p:spPr>
          <a:xfrm>
            <a:off x="6177102" y="144534"/>
            <a:ext cx="5603585" cy="461665"/>
          </a:xfrm>
          <a:prstGeom prst="rect">
            <a:avLst/>
          </a:prstGeom>
        </p:spPr>
        <p:txBody>
          <a:bodyPr wrap="none">
            <a:spAutoFit/>
          </a:bodyPr>
          <a:lstStyle/>
          <a:p>
            <a:r>
              <a:rPr lang="en-US" sz="2400" dirty="0">
                <a:solidFill>
                  <a:srgbClr val="0070C0"/>
                </a:solidFill>
              </a:rPr>
              <a:t>ReligiousFreedomAndBusiness.org/Training</a:t>
            </a:r>
          </a:p>
        </p:txBody>
      </p:sp>
      <p:pic>
        <p:nvPicPr>
          <p:cNvPr id="20" name="Picture 19">
            <a:extLst>
              <a:ext uri="{FF2B5EF4-FFF2-40B4-BE49-F238E27FC236}">
                <a16:creationId xmlns:a16="http://schemas.microsoft.com/office/drawing/2014/main" id="{ACF737DD-C0E2-264B-BEE0-77CB6D6B42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1173" y="849576"/>
            <a:ext cx="1667022" cy="709639"/>
          </a:xfrm>
          <a:prstGeom prst="rect">
            <a:avLst/>
          </a:prstGeom>
        </p:spPr>
      </p:pic>
      <p:pic>
        <p:nvPicPr>
          <p:cNvPr id="23" name="Picture 22" descr="A close up of a logo&#10;&#10;Description automatically generated">
            <a:extLst>
              <a:ext uri="{FF2B5EF4-FFF2-40B4-BE49-F238E27FC236}">
                <a16:creationId xmlns:a16="http://schemas.microsoft.com/office/drawing/2014/main" id="{A4CB43F0-5419-D944-938C-8546273E190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97167" y="938376"/>
            <a:ext cx="2425076" cy="533099"/>
          </a:xfrm>
          <a:prstGeom prst="rect">
            <a:avLst/>
          </a:prstGeom>
        </p:spPr>
      </p:pic>
      <p:cxnSp>
        <p:nvCxnSpPr>
          <p:cNvPr id="25" name="Straight Connector 24">
            <a:extLst>
              <a:ext uri="{FF2B5EF4-FFF2-40B4-BE49-F238E27FC236}">
                <a16:creationId xmlns:a16="http://schemas.microsoft.com/office/drawing/2014/main" id="{9E36BA71-5765-8F4A-8913-31644AC66A05}"/>
              </a:ext>
            </a:extLst>
          </p:cNvPr>
          <p:cNvCxnSpPr/>
          <p:nvPr/>
        </p:nvCxnSpPr>
        <p:spPr>
          <a:xfrm>
            <a:off x="6078510" y="82446"/>
            <a:ext cx="0" cy="6640643"/>
          </a:xfrm>
          <a:prstGeom prst="line">
            <a:avLst/>
          </a:prstGeom>
        </p:spPr>
        <p:style>
          <a:lnRef idx="1">
            <a:schemeClr val="accent3"/>
          </a:lnRef>
          <a:fillRef idx="0">
            <a:schemeClr val="accent3"/>
          </a:fillRef>
          <a:effectRef idx="0">
            <a:schemeClr val="accent3"/>
          </a:effectRef>
          <a:fontRef idx="minor">
            <a:schemeClr val="tx1"/>
          </a:fontRef>
        </p:style>
      </p:cxnSp>
      <p:sp>
        <p:nvSpPr>
          <p:cNvPr id="54" name="TextBox 53">
            <a:extLst>
              <a:ext uri="{FF2B5EF4-FFF2-40B4-BE49-F238E27FC236}">
                <a16:creationId xmlns:a16="http://schemas.microsoft.com/office/drawing/2014/main" id="{A4C0EF26-C7EC-6748-909B-3FD9F9C5CE24}"/>
              </a:ext>
            </a:extLst>
          </p:cNvPr>
          <p:cNvSpPr txBox="1"/>
          <p:nvPr/>
        </p:nvSpPr>
        <p:spPr>
          <a:xfrm>
            <a:off x="7711765" y="4378171"/>
            <a:ext cx="2822350" cy="461665"/>
          </a:xfrm>
          <a:prstGeom prst="rect">
            <a:avLst/>
          </a:prstGeom>
          <a:noFill/>
        </p:spPr>
        <p:txBody>
          <a:bodyPr wrap="square" rtlCol="0">
            <a:spAutoFit/>
          </a:bodyPr>
          <a:lstStyle/>
          <a:p>
            <a:pPr algn="ctr"/>
            <a:r>
              <a:rPr lang="en-US" sz="2400" dirty="0">
                <a:solidFill>
                  <a:srgbClr val="0070C0"/>
                </a:solidFill>
              </a:rPr>
              <a:t>Executive Education</a:t>
            </a:r>
          </a:p>
        </p:txBody>
      </p:sp>
      <p:pic>
        <p:nvPicPr>
          <p:cNvPr id="55" name="Picture 54" descr="A close up of a logo&#10;&#10;Description automatically generated">
            <a:extLst>
              <a:ext uri="{FF2B5EF4-FFF2-40B4-BE49-F238E27FC236}">
                <a16:creationId xmlns:a16="http://schemas.microsoft.com/office/drawing/2014/main" id="{72B2F607-7934-7D48-8182-87D79C29F6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22940" y="938376"/>
            <a:ext cx="2425076" cy="533099"/>
          </a:xfrm>
          <a:prstGeom prst="rect">
            <a:avLst/>
          </a:prstGeom>
        </p:spPr>
      </p:pic>
      <p:pic>
        <p:nvPicPr>
          <p:cNvPr id="56" name="Picture 55">
            <a:extLst>
              <a:ext uri="{FF2B5EF4-FFF2-40B4-BE49-F238E27FC236}">
                <a16:creationId xmlns:a16="http://schemas.microsoft.com/office/drawing/2014/main" id="{E79A087E-D403-3146-8339-60B3450B5D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11376" y="974094"/>
            <a:ext cx="2370821" cy="461665"/>
          </a:xfrm>
          <a:prstGeom prst="rect">
            <a:avLst/>
          </a:prstGeom>
        </p:spPr>
      </p:pic>
      <p:pic>
        <p:nvPicPr>
          <p:cNvPr id="58" name="Picture 57">
            <a:extLst>
              <a:ext uri="{FF2B5EF4-FFF2-40B4-BE49-F238E27FC236}">
                <a16:creationId xmlns:a16="http://schemas.microsoft.com/office/drawing/2014/main" id="{DA4F8683-B91F-5F42-8D55-0148FDED691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242580" y="4876433"/>
            <a:ext cx="5760720" cy="1483104"/>
          </a:xfrm>
          <a:prstGeom prst="rect">
            <a:avLst/>
          </a:prstGeom>
        </p:spPr>
      </p:pic>
      <p:pic>
        <p:nvPicPr>
          <p:cNvPr id="16" name="Picture 15">
            <a:extLst>
              <a:ext uri="{FF2B5EF4-FFF2-40B4-BE49-F238E27FC236}">
                <a16:creationId xmlns:a16="http://schemas.microsoft.com/office/drawing/2014/main" id="{2219EAF9-1043-DD41-9ECE-E8F33CA3599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18223" y="2101236"/>
            <a:ext cx="4009434" cy="1280160"/>
          </a:xfrm>
          <a:prstGeom prst="rect">
            <a:avLst/>
          </a:prstGeom>
        </p:spPr>
      </p:pic>
    </p:spTree>
    <p:extLst>
      <p:ext uri="{BB962C8B-B14F-4D97-AF65-F5344CB8AC3E}">
        <p14:creationId xmlns:p14="http://schemas.microsoft.com/office/powerpoint/2010/main" val="279503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par>
                                <p:cTn id="31" presetID="10"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A2587F-AA6D-724E-B77C-6B4CA8C798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581" y="2096730"/>
            <a:ext cx="5420233" cy="4064723"/>
          </a:xfrm>
          <a:prstGeom prst="rect">
            <a:avLst/>
          </a:prstGeom>
        </p:spPr>
      </p:pic>
      <p:pic>
        <p:nvPicPr>
          <p:cNvPr id="3" name="Picture 2">
            <a:extLst>
              <a:ext uri="{FF2B5EF4-FFF2-40B4-BE49-F238E27FC236}">
                <a16:creationId xmlns:a16="http://schemas.microsoft.com/office/drawing/2014/main" id="{600CEB1D-245B-B54A-A6C8-911CBCFCC5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14072" y="2152996"/>
            <a:ext cx="5269585" cy="3952189"/>
          </a:xfrm>
          <a:prstGeom prst="rect">
            <a:avLst/>
          </a:prstGeom>
        </p:spPr>
      </p:pic>
      <p:sp>
        <p:nvSpPr>
          <p:cNvPr id="4" name="Rectangle 4">
            <a:extLst>
              <a:ext uri="{FF2B5EF4-FFF2-40B4-BE49-F238E27FC236}">
                <a16:creationId xmlns:a16="http://schemas.microsoft.com/office/drawing/2014/main" id="{DE1C51B3-7CF8-6B49-8DAF-3F1A977D986D}"/>
              </a:ext>
            </a:extLst>
          </p:cNvPr>
          <p:cNvSpPr>
            <a:spLocks/>
          </p:cNvSpPr>
          <p:nvPr/>
        </p:nvSpPr>
        <p:spPr bwMode="auto">
          <a:xfrm>
            <a:off x="469487" y="322132"/>
            <a:ext cx="11253026" cy="1102866"/>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Taking the Corporate Pledge </a:t>
            </a:r>
          </a:p>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on Religious Diversity &amp; Inclusion</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spTree>
    <p:extLst>
      <p:ext uri="{BB962C8B-B14F-4D97-AF65-F5344CB8AC3E}">
        <p14:creationId xmlns:p14="http://schemas.microsoft.com/office/powerpoint/2010/main" val="284420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0039A75-DE0F-BC4B-9FD0-BD31EEB53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128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06491" y="2459504"/>
            <a:ext cx="11179018" cy="1938992"/>
          </a:xfrm>
          <a:prstGeom prst="rect">
            <a:avLst/>
          </a:prstGeom>
        </p:spPr>
        <p:txBody>
          <a:bodyPr wrap="square">
            <a:spAutoFit/>
          </a:bodyPr>
          <a:lstStyle/>
          <a:p>
            <a:pPr algn="ctr" defTabSz="914190"/>
            <a:r>
              <a:rPr lang="en-US" sz="4000" dirty="0">
                <a:solidFill>
                  <a:srgbClr val="FF2F92"/>
                </a:solidFill>
                <a:ea typeface="Gotham Ultra" charset="0"/>
                <a:cs typeface="Gotham Ultra" charset="0"/>
              </a:rPr>
              <a:t>Thank you!</a:t>
            </a:r>
          </a:p>
          <a:p>
            <a:pPr algn="ctr" defTabSz="914190"/>
            <a:endParaRPr lang="en-US" sz="4000" dirty="0">
              <a:solidFill>
                <a:srgbClr val="00BAF2"/>
              </a:solidFill>
              <a:ea typeface="Gotham Ultra" charset="0"/>
              <a:cs typeface="Gotham Ultra" charset="0"/>
            </a:endParaRPr>
          </a:p>
          <a:p>
            <a:pPr algn="ctr" defTabSz="914190"/>
            <a:r>
              <a:rPr lang="en-US" sz="4000" dirty="0">
                <a:solidFill>
                  <a:srgbClr val="00BAF2"/>
                </a:solidFill>
                <a:ea typeface="Gotham Ultra" charset="0"/>
                <a:cs typeface="Gotham Ultra" charset="0"/>
              </a:rPr>
              <a:t>Brian@ReligiousFreedomAndBusiness.org</a:t>
            </a:r>
          </a:p>
        </p:txBody>
      </p:sp>
    </p:spTree>
    <p:extLst>
      <p:ext uri="{BB962C8B-B14F-4D97-AF65-F5344CB8AC3E}">
        <p14:creationId xmlns:p14="http://schemas.microsoft.com/office/powerpoint/2010/main" val="153408403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4C9146-9468-9A41-B3D7-6A088D8B4F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43180"/>
            <a:ext cx="12192000" cy="6214820"/>
          </a:xfrm>
          <a:prstGeom prst="rect">
            <a:avLst/>
          </a:prstGeom>
        </p:spPr>
      </p:pic>
    </p:spTree>
    <p:extLst>
      <p:ext uri="{BB962C8B-B14F-4D97-AF65-F5344CB8AC3E}">
        <p14:creationId xmlns:p14="http://schemas.microsoft.com/office/powerpoint/2010/main" val="372885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FA59D-4C92-DA45-8FD4-AD125B812B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033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840D89-CBC6-6E42-B59C-9B3F8CA79D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297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38000"/>
                    </a14:imgEffect>
                    <a14:imgEffect>
                      <a14:brightnessContrast bright="-40000" contrast="-40000"/>
                    </a14:imgEffect>
                  </a14:imgLayer>
                </a14:imgProps>
              </a:ext>
            </a:extLst>
          </a:blip>
          <a:srcRect/>
          <a:stretch>
            <a:fillRect/>
          </a:stretch>
        </p:blipFill>
        <p:spPr bwMode="auto">
          <a:xfrm>
            <a:off x="4177812" y="1643063"/>
            <a:ext cx="3836376" cy="3600450"/>
          </a:xfrm>
          <a:prstGeom prst="rect">
            <a:avLst/>
          </a:prstGeom>
          <a:noFill/>
          <a:ln w="12700">
            <a:noFill/>
            <a:miter lim="800000"/>
            <a:headEnd/>
            <a:tailEnd/>
          </a:ln>
        </p:spPr>
      </p:pic>
      <p:sp>
        <p:nvSpPr>
          <p:cNvPr id="5" name="Rectangle 63"/>
          <p:cNvSpPr>
            <a:spLocks/>
          </p:cNvSpPr>
          <p:nvPr/>
        </p:nvSpPr>
        <p:spPr bwMode="auto">
          <a:xfrm>
            <a:off x="3859671" y="5440812"/>
            <a:ext cx="4502836" cy="974626"/>
          </a:xfrm>
          <a:prstGeom prst="rect">
            <a:avLst/>
          </a:prstGeom>
          <a:noFill/>
          <a:ln w="12700">
            <a:noFill/>
            <a:miter lim="800000"/>
            <a:headEnd/>
            <a:tailEnd/>
          </a:ln>
        </p:spPr>
        <p:txBody>
          <a:bodyPr wrap="none" lIns="0" tIns="0" rIns="0" bIns="0" anchor="ctr">
            <a:spAutoFit/>
          </a:bodyPr>
          <a:lstStyle/>
          <a:p>
            <a:pPr algn="ctr">
              <a:lnSpc>
                <a:spcPts val="3825"/>
              </a:lnSpc>
            </a:pPr>
            <a:r>
              <a:rPr lang="en-US" altLang="en-US" sz="450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lack" charset="0"/>
                <a:cs typeface="Arial" panose="020B0604020202020204" pitchFamily="34" charset="0"/>
                <a:sym typeface="BentonSansCond Book" charset="0"/>
              </a:rPr>
              <a:t>of countries</a:t>
            </a:r>
            <a:br>
              <a:rPr lang="en-US" altLang="en-US" sz="450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lack" charset="0"/>
                <a:cs typeface="Arial" panose="020B0604020202020204" pitchFamily="34" charset="0"/>
                <a:sym typeface="BentonSansCond Black" charset="0"/>
              </a:rPr>
            </a:br>
            <a:r>
              <a:rPr lang="en-US" altLang="en-US" sz="3600" dirty="0">
                <a:solidFill>
                  <a:srgbClr val="00B0F0"/>
                </a:solidFill>
                <a:effectLst>
                  <a:outerShdw blurRad="38100" dist="38100" dir="2700000" algn="tl">
                    <a:srgbClr val="000000">
                      <a:alpha val="43137"/>
                    </a:srgbClr>
                  </a:outerShdw>
                </a:effectLst>
                <a:latin typeface="Arial" panose="020B0604020202020204" pitchFamily="34" charset="0"/>
                <a:ea typeface="Georgia Italic" charset="0"/>
                <a:cs typeface="Arial" panose="020B0604020202020204" pitchFamily="34" charset="0"/>
                <a:sym typeface="Georgia Italic" charset="0"/>
              </a:rPr>
              <a:t>have high restrictions</a:t>
            </a:r>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3965304" y="1543050"/>
            <a:ext cx="4473846" cy="3771900"/>
          </a:xfrm>
          <a:prstGeom prst="rect">
            <a:avLst/>
          </a:prstGeom>
        </p:spPr>
      </p:pic>
      <p:sp>
        <p:nvSpPr>
          <p:cNvPr id="22583" name="Rectangle 55"/>
          <p:cNvSpPr>
            <a:spLocks/>
          </p:cNvSpPr>
          <p:nvPr/>
        </p:nvSpPr>
        <p:spPr bwMode="auto">
          <a:xfrm>
            <a:off x="6488108" y="2933994"/>
            <a:ext cx="1240724" cy="579967"/>
          </a:xfrm>
          <a:prstGeom prst="rect">
            <a:avLst/>
          </a:prstGeom>
          <a:noFill/>
          <a:ln w="12700">
            <a:noFill/>
            <a:miter lim="800000"/>
            <a:headEnd/>
            <a:tailEnd/>
          </a:ln>
        </p:spPr>
        <p:txBody>
          <a:bodyPr wrap="none" lIns="0" tIns="0" rIns="0" bIns="0" anchor="ctr">
            <a:spAutoFit/>
          </a:bodyPr>
          <a:lstStyle/>
          <a:p>
            <a:pPr>
              <a:lnSpc>
                <a:spcPct val="60000"/>
              </a:lnSpc>
            </a:pPr>
            <a:r>
              <a:rPr lang="en-US" altLang="en-US" sz="5625" b="1" dirty="0">
                <a:solidFill>
                  <a:schemeClr val="bg1"/>
                </a:solidFill>
                <a:effectLst>
                  <a:outerShdw blurRad="88900" dist="63500" dir="2700000" algn="tl" rotWithShape="0">
                    <a:prstClr val="black"/>
                  </a:outerShdw>
                </a:effectLst>
                <a:latin typeface="+mj-lt"/>
                <a:ea typeface="FranklinGothicURWConDem" charset="0"/>
                <a:cs typeface="FranklinGothicURWConDem" charset="0"/>
                <a:sym typeface="FranklinGothicURWConDem" charset="0"/>
              </a:rPr>
              <a:t>40</a:t>
            </a:r>
            <a:r>
              <a:rPr lang="en-US" altLang="en-US" sz="5625" b="1" dirty="0">
                <a:solidFill>
                  <a:schemeClr val="bg1"/>
                </a:solidFill>
                <a:effectLst>
                  <a:outerShdw blurRad="88900" dist="63500" dir="2700000" algn="tl" rotWithShape="0">
                    <a:prstClr val="black"/>
                  </a:outerShdw>
                </a:effectLst>
                <a:latin typeface="+mj-lt"/>
                <a:ea typeface="FranklinGothicURWConBoo" charset="0"/>
                <a:cs typeface="FranklinGothicURWConBoo" charset="0"/>
                <a:sym typeface="FranklinGothicURWConBoo" charset="0"/>
              </a:rPr>
              <a:t>%</a:t>
            </a:r>
          </a:p>
        </p:txBody>
      </p:sp>
      <p:sp>
        <p:nvSpPr>
          <p:cNvPr id="9" name="Rectangle 4">
            <a:extLst>
              <a:ext uri="{FF2B5EF4-FFF2-40B4-BE49-F238E27FC236}">
                <a16:creationId xmlns:a16="http://schemas.microsoft.com/office/drawing/2014/main" id="{6EBFB8AC-3AF3-1845-A7DD-5B5738F64D9B}"/>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Restrictions on Freedom of Religion or Belief </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spTree>
    <p:extLst>
      <p:ext uri="{BB962C8B-B14F-4D97-AF65-F5344CB8AC3E}">
        <p14:creationId xmlns:p14="http://schemas.microsoft.com/office/powerpoint/2010/main" val="336746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22583"/>
                                        </p:tgtEl>
                                        <p:attrNameLst>
                                          <p:attrName>style.visibility</p:attrName>
                                        </p:attrNameLst>
                                      </p:cBhvr>
                                      <p:to>
                                        <p:strVal val="visible"/>
                                      </p:to>
                                    </p:set>
                                    <p:animEffect transition="in" filter="fade">
                                      <p:cBhvr>
                                        <p:cTn id="10" dur="500"/>
                                        <p:tgtEl>
                                          <p:spTgt spid="2258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58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38000"/>
                    </a14:imgEffect>
                    <a14:imgEffect>
                      <a14:brightnessContrast bright="-40000" contrast="-40000"/>
                    </a14:imgEffect>
                  </a14:imgLayer>
                </a14:imgProps>
              </a:ext>
            </a:extLst>
          </a:blip>
          <a:srcRect/>
          <a:stretch>
            <a:fillRect/>
          </a:stretch>
        </p:blipFill>
        <p:spPr bwMode="auto">
          <a:xfrm>
            <a:off x="4177812" y="1643063"/>
            <a:ext cx="3836376" cy="3600450"/>
          </a:xfrm>
          <a:prstGeom prst="rect">
            <a:avLst/>
          </a:prstGeom>
          <a:noFill/>
          <a:ln w="12700">
            <a:noFill/>
            <a:miter lim="800000"/>
            <a:headEnd/>
            <a:tailEnd/>
          </a:ln>
        </p:spPr>
      </p:pic>
      <p:sp>
        <p:nvSpPr>
          <p:cNvPr id="5" name="Rectangle 63"/>
          <p:cNvSpPr>
            <a:spLocks/>
          </p:cNvSpPr>
          <p:nvPr/>
        </p:nvSpPr>
        <p:spPr bwMode="auto">
          <a:xfrm>
            <a:off x="3462928" y="5440812"/>
            <a:ext cx="5296322" cy="974626"/>
          </a:xfrm>
          <a:prstGeom prst="rect">
            <a:avLst/>
          </a:prstGeom>
          <a:noFill/>
          <a:ln w="12700">
            <a:noFill/>
            <a:miter lim="800000"/>
            <a:headEnd/>
            <a:tailEnd/>
          </a:ln>
        </p:spPr>
        <p:txBody>
          <a:bodyPr wrap="none" lIns="0" tIns="0" rIns="0" bIns="0" anchor="ctr">
            <a:spAutoFit/>
          </a:bodyPr>
          <a:lstStyle/>
          <a:p>
            <a:pPr algn="ctr">
              <a:lnSpc>
                <a:spcPts val="3825"/>
              </a:lnSpc>
            </a:pPr>
            <a:r>
              <a:rPr lang="en-US" altLang="en-US" sz="4500" b="1" dirty="0">
                <a:solidFill>
                  <a:srgbClr val="00B0F0"/>
                </a:solidFill>
                <a:effectLst>
                  <a:outerShdw blurRad="38100" dist="38100" dir="2700000" algn="tl">
                    <a:srgbClr val="000000">
                      <a:alpha val="43137"/>
                    </a:srgbClr>
                  </a:outerShdw>
                </a:effectLst>
                <a:latin typeface="BentonSansCond Bold"/>
                <a:ea typeface="BentonSansCond Black" charset="0"/>
                <a:cs typeface="BentonSansCond Black" charset="0"/>
                <a:sym typeface="BentonSansCond Book" charset="0"/>
              </a:rPr>
              <a:t>5.9 Billion People</a:t>
            </a:r>
            <a:br>
              <a:rPr lang="en-US" altLang="en-US" sz="4500" b="1" dirty="0">
                <a:solidFill>
                  <a:srgbClr val="00B0F0"/>
                </a:solidFill>
                <a:effectLst>
                  <a:outerShdw blurRad="38100" dist="38100" dir="2700000" algn="tl">
                    <a:srgbClr val="000000">
                      <a:alpha val="43137"/>
                    </a:srgbClr>
                  </a:outerShdw>
                </a:effectLst>
                <a:latin typeface="BentonSansCond Bold"/>
                <a:ea typeface="BentonSansCond Black" charset="0"/>
                <a:cs typeface="BentonSansCond Black" charset="0"/>
                <a:sym typeface="BentonSansCond Book" charset="0"/>
              </a:rPr>
            </a:br>
            <a:r>
              <a:rPr lang="en-US" altLang="en-US" sz="3600" dirty="0">
                <a:solidFill>
                  <a:srgbClr val="00B0F0"/>
                </a:solidFill>
                <a:effectLst>
                  <a:outerShdw blurRad="38100" dist="38100" dir="2700000" algn="tl">
                    <a:srgbClr val="000000">
                      <a:alpha val="43137"/>
                    </a:srgbClr>
                  </a:outerShdw>
                </a:effectLst>
                <a:latin typeface="Georgia Italic" charset="0"/>
                <a:ea typeface="Georgia Italic" charset="0"/>
                <a:cs typeface="Georgia Italic" charset="0"/>
                <a:sym typeface="Georgia Italic" charset="0"/>
              </a:rPr>
              <a:t>live with high restrictions</a:t>
            </a:r>
          </a:p>
        </p:txBody>
      </p:sp>
      <p:pic>
        <p:nvPicPr>
          <p:cNvPr id="4" name="Picture 3"/>
          <p:cNvPicPr>
            <a:picLocks/>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3695700" y="1520190"/>
            <a:ext cx="4800600" cy="3909060"/>
          </a:xfrm>
          <a:prstGeom prst="rect">
            <a:avLst/>
          </a:prstGeom>
        </p:spPr>
      </p:pic>
      <p:sp>
        <p:nvSpPr>
          <p:cNvPr id="22583" name="Rectangle 55"/>
          <p:cNvSpPr>
            <a:spLocks/>
          </p:cNvSpPr>
          <p:nvPr/>
        </p:nvSpPr>
        <p:spPr bwMode="auto">
          <a:xfrm>
            <a:off x="5076351" y="4170889"/>
            <a:ext cx="1782539" cy="579967"/>
          </a:xfrm>
          <a:prstGeom prst="rect">
            <a:avLst/>
          </a:prstGeom>
          <a:noFill/>
          <a:ln w="12700">
            <a:noFill/>
            <a:miter lim="800000"/>
            <a:headEnd/>
            <a:tailEnd/>
          </a:ln>
        </p:spPr>
        <p:txBody>
          <a:bodyPr wrap="none" lIns="0" tIns="0" rIns="0" bIns="0" anchor="ctr">
            <a:spAutoFit/>
          </a:bodyPr>
          <a:lstStyle/>
          <a:p>
            <a:pPr>
              <a:lnSpc>
                <a:spcPct val="60000"/>
              </a:lnSpc>
            </a:pPr>
            <a:r>
              <a:rPr lang="en-US" altLang="en-US" sz="5625" b="1">
                <a:solidFill>
                  <a:schemeClr val="bg1"/>
                </a:solidFill>
                <a:effectLst>
                  <a:outerShdw blurRad="88900" dist="63500" dir="2700000" algn="tl" rotWithShape="0">
                    <a:prstClr val="black"/>
                  </a:outerShdw>
                </a:effectLst>
                <a:latin typeface="+mj-lt"/>
                <a:ea typeface="FranklinGothicURWConDem" charset="0"/>
                <a:cs typeface="FranklinGothicURWConDem" charset="0"/>
                <a:sym typeface="FranklinGothicURWConDem" charset="0"/>
              </a:rPr>
              <a:t>78.5</a:t>
            </a:r>
            <a:r>
              <a:rPr lang="en-US" altLang="en-US" sz="5625" b="1">
                <a:solidFill>
                  <a:schemeClr val="bg1"/>
                </a:solidFill>
                <a:effectLst>
                  <a:outerShdw blurRad="88900" dist="63500" dir="2700000" algn="tl" rotWithShape="0">
                    <a:prstClr val="black"/>
                  </a:outerShdw>
                </a:effectLst>
                <a:latin typeface="+mj-lt"/>
                <a:ea typeface="FranklinGothicURWConBoo" charset="0"/>
                <a:cs typeface="FranklinGothicURWConBoo" charset="0"/>
                <a:sym typeface="FranklinGothicURWConBoo" charset="0"/>
              </a:rPr>
              <a:t>%</a:t>
            </a:r>
            <a:endParaRPr lang="en-US" altLang="en-US" sz="5625" b="1" dirty="0">
              <a:solidFill>
                <a:schemeClr val="bg1"/>
              </a:solidFill>
              <a:effectLst>
                <a:outerShdw blurRad="88900" dist="63500" dir="2700000" algn="tl" rotWithShape="0">
                  <a:prstClr val="black"/>
                </a:outerShdw>
              </a:effectLst>
              <a:latin typeface="+mj-lt"/>
              <a:ea typeface="FranklinGothicURWConBoo" charset="0"/>
              <a:cs typeface="FranklinGothicURWConBoo" charset="0"/>
              <a:sym typeface="FranklinGothicURWConBoo" charset="0"/>
            </a:endParaRP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84637" y="2028756"/>
            <a:ext cx="611513" cy="1571695"/>
          </a:xfrm>
          <a:prstGeom prst="rect">
            <a:avLst/>
          </a:prstGeom>
          <a:effectLst>
            <a:outerShdw blurRad="76200" dist="50800" dir="2700000" algn="tl" rotWithShape="0">
              <a:prstClr val="black">
                <a:alpha val="91000"/>
              </a:prstClr>
            </a:outerShdw>
          </a:effectLst>
        </p:spPr>
      </p:pic>
      <p:sp>
        <p:nvSpPr>
          <p:cNvPr id="8" name="Rectangle 4">
            <a:extLst>
              <a:ext uri="{FF2B5EF4-FFF2-40B4-BE49-F238E27FC236}">
                <a16:creationId xmlns:a16="http://schemas.microsoft.com/office/drawing/2014/main" id="{EEF57FFE-95D1-E948-A9A7-22677A6EBD21}"/>
              </a:ext>
            </a:extLst>
          </p:cNvPr>
          <p:cNvSpPr>
            <a:spLocks/>
          </p:cNvSpPr>
          <p:nvPr/>
        </p:nvSpPr>
        <p:spPr bwMode="auto">
          <a:xfrm>
            <a:off x="469487" y="597848"/>
            <a:ext cx="11253026" cy="551433"/>
          </a:xfrm>
          <a:prstGeom prst="rect">
            <a:avLst/>
          </a:prstGeom>
          <a:noFill/>
          <a:ln w="12700">
            <a:noFill/>
            <a:miter lim="800000"/>
            <a:headEnd/>
            <a:tailEnd/>
          </a:ln>
        </p:spPr>
        <p:txBody>
          <a:bodyPr wrap="square" lIns="0" tIns="0" rIns="0" bIns="0" anchor="ctr">
            <a:spAutoFit/>
          </a:bodyPr>
          <a:lstStyle/>
          <a:p>
            <a:pPr algn="ctr">
              <a:lnSpc>
                <a:spcPts val="4320"/>
              </a:lnSpc>
            </a:pPr>
            <a:r>
              <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BentonSansCond Bold" charset="0"/>
                <a:cs typeface="Arial" panose="020B0604020202020204" pitchFamily="34" charset="0"/>
                <a:sym typeface="BentonSansCond Bold" charset="0"/>
              </a:rPr>
              <a:t>Restrictions on Freedom of Religion or Belief </a:t>
            </a:r>
            <a:endParaRPr lang="en-US" altLang="en-US" sz="4050" b="1" dirty="0">
              <a:solidFill>
                <a:srgbClr val="00B0F0"/>
              </a:solidFill>
              <a:effectLst>
                <a:outerShdw blurRad="38100" dist="38100" dir="2700000" algn="tl">
                  <a:srgbClr val="000000">
                    <a:alpha val="43137"/>
                  </a:srgbClr>
                </a:outerShdw>
              </a:effectLst>
              <a:latin typeface="Arial" panose="020B0604020202020204" pitchFamily="34" charset="0"/>
              <a:ea typeface="ヒラギノ角ゴ ProN W6" charset="0"/>
              <a:cs typeface="Arial" panose="020B0604020202020204" pitchFamily="34" charset="0"/>
              <a:sym typeface="BentonSansCond Black" charset="0"/>
            </a:endParaRPr>
          </a:p>
        </p:txBody>
      </p:sp>
    </p:spTree>
    <p:extLst>
      <p:ext uri="{BB962C8B-B14F-4D97-AF65-F5344CB8AC3E}">
        <p14:creationId xmlns:p14="http://schemas.microsoft.com/office/powerpoint/2010/main" val="77983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10" presetClass="entr" presetSubtype="0" fill="hold" grpId="0" nodeType="withEffect">
                                  <p:stCondLst>
                                    <p:cond delay="1600"/>
                                  </p:stCondLst>
                                  <p:childTnLst>
                                    <p:set>
                                      <p:cBhvr>
                                        <p:cTn id="9" dur="1" fill="hold">
                                          <p:stCondLst>
                                            <p:cond delay="0"/>
                                          </p:stCondLst>
                                        </p:cTn>
                                        <p:tgtEl>
                                          <p:spTgt spid="22583"/>
                                        </p:tgtEl>
                                        <p:attrNameLst>
                                          <p:attrName>style.visibility</p:attrName>
                                        </p:attrNameLst>
                                      </p:cBhvr>
                                      <p:to>
                                        <p:strVal val="visible"/>
                                      </p:to>
                                    </p:set>
                                    <p:animEffect transition="in" filter="fade">
                                      <p:cBhvr>
                                        <p:cTn id="10" dur="500"/>
                                        <p:tgtEl>
                                          <p:spTgt spid="22583"/>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19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58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1499</TotalTime>
  <Words>1602</Words>
  <Application>Microsoft Macintosh PowerPoint</Application>
  <PresentationFormat>Widescreen</PresentationFormat>
  <Paragraphs>180</Paragraphs>
  <Slides>40</Slides>
  <Notes>40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Arial</vt:lpstr>
      <vt:lpstr>Arial Narrow</vt:lpstr>
      <vt:lpstr>BentonSansCond Bold</vt:lpstr>
      <vt:lpstr>Blackadder ITC</vt:lpstr>
      <vt:lpstr>Calibri</vt:lpstr>
      <vt:lpstr>Calibri Light</vt:lpstr>
      <vt:lpstr>Georgia</vt:lpstr>
      <vt:lpstr>Georgia Bold</vt:lpstr>
      <vt:lpstr>Georgia Italic</vt:lpstr>
      <vt:lpstr>Gill Sans</vt:lpstr>
      <vt:lpstr>Lucida Grande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Grim</dc:creator>
  <cp:lastModifiedBy>Brian Grim</cp:lastModifiedBy>
  <cp:revision>53</cp:revision>
  <dcterms:created xsi:type="dcterms:W3CDTF">2019-05-05T03:42:22Z</dcterms:created>
  <dcterms:modified xsi:type="dcterms:W3CDTF">2019-07-06T12:20:45Z</dcterms:modified>
</cp:coreProperties>
</file>